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34"/>
  </p:notesMasterIdLst>
  <p:sldIdLst>
    <p:sldId id="258" r:id="rId3"/>
    <p:sldId id="267" r:id="rId4"/>
    <p:sldId id="272" r:id="rId5"/>
    <p:sldId id="268" r:id="rId6"/>
    <p:sldId id="269" r:id="rId7"/>
    <p:sldId id="284" r:id="rId8"/>
    <p:sldId id="285" r:id="rId9"/>
    <p:sldId id="273" r:id="rId10"/>
    <p:sldId id="274" r:id="rId11"/>
    <p:sldId id="275" r:id="rId12"/>
    <p:sldId id="276" r:id="rId13"/>
    <p:sldId id="277" r:id="rId14"/>
    <p:sldId id="278" r:id="rId15"/>
    <p:sldId id="279" r:id="rId16"/>
    <p:sldId id="280" r:id="rId17"/>
    <p:sldId id="281" r:id="rId18"/>
    <p:sldId id="282" r:id="rId19"/>
    <p:sldId id="283" r:id="rId20"/>
    <p:sldId id="257" r:id="rId21"/>
    <p:sldId id="259" r:id="rId22"/>
    <p:sldId id="260" r:id="rId23"/>
    <p:sldId id="261" r:id="rId24"/>
    <p:sldId id="262" r:id="rId25"/>
    <p:sldId id="263" r:id="rId26"/>
    <p:sldId id="264" r:id="rId27"/>
    <p:sldId id="265" r:id="rId28"/>
    <p:sldId id="266" r:id="rId29"/>
    <p:sldId id="286" r:id="rId30"/>
    <p:sldId id="287" r:id="rId31"/>
    <p:sldId id="288" r:id="rId32"/>
    <p:sldId id="28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59"/>
    <p:restoredTop sz="94643"/>
  </p:normalViewPr>
  <p:slideViewPr>
    <p:cSldViewPr snapToGrid="0" snapToObjects="1">
      <p:cViewPr>
        <p:scale>
          <a:sx n="80" d="100"/>
          <a:sy n="80" d="100"/>
        </p:scale>
        <p:origin x="160" y="1104"/>
      </p:cViewPr>
      <p:guideLst/>
    </p:cSldViewPr>
  </p:slideViewPr>
  <p:notesTextViewPr>
    <p:cViewPr>
      <p:scale>
        <a:sx n="1" d="1"/>
        <a:sy n="1" d="1"/>
      </p:scale>
      <p:origin x="0" y="0"/>
    </p:cViewPr>
  </p:notesTextViewPr>
  <p:sorterViewPr>
    <p:cViewPr>
      <p:scale>
        <a:sx n="104" d="100"/>
        <a:sy n="104"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notesMaster" Target="notesMasters/notesMaster1.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theme" Target="theme/theme1.xml"/><Relationship Id="rId3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0EAF60-FF49-47A1-BBDE-BCBDEA0A8BA5}" type="doc">
      <dgm:prSet loTypeId="urn:microsoft.com/office/officeart/2005/8/layout/orgChart1" loCatId="hierarchy" qsTypeId="urn:microsoft.com/office/officeart/2005/8/quickstyle/simple1" qsCatId="simple" csTypeId="urn:microsoft.com/office/officeart/2005/8/colors/accent1_2" csCatId="accent1" phldr="1"/>
      <dgm:spPr/>
    </dgm:pt>
    <dgm:pt modelId="{00079C19-F654-454B-ABCF-0CF39BCDCF08}">
      <dgm:prSet>
        <dgm:style>
          <a:lnRef idx="1">
            <a:schemeClr val="accent3"/>
          </a:lnRef>
          <a:fillRef idx="2">
            <a:schemeClr val="accent3"/>
          </a:fillRef>
          <a:effectRef idx="1">
            <a:schemeClr val="accent3"/>
          </a:effectRef>
          <a:fontRef idx="minor">
            <a:schemeClr val="dk1"/>
          </a:fontRef>
        </dgm:style>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charset="0"/>
              <a:cs typeface="Arial" charset="0"/>
            </a:rPr>
            <a:t>Objective ____ or Task ____</a:t>
          </a:r>
        </a:p>
      </dgm:t>
    </dgm:pt>
    <dgm:pt modelId="{EE186599-0A8A-463D-ADFA-3CE6FD6360C7}" type="parTrans" cxnId="{7BEA3FE0-E192-45CF-98B3-8A3F2265DA3D}">
      <dgm:prSet/>
      <dgm:spPr/>
      <dgm:t>
        <a:bodyPr/>
        <a:lstStyle/>
        <a:p>
          <a:endParaRPr lang="en-US"/>
        </a:p>
      </dgm:t>
    </dgm:pt>
    <dgm:pt modelId="{C0A2CEE0-4563-44CF-96A8-AD9BC18BAD96}" type="sibTrans" cxnId="{7BEA3FE0-E192-45CF-98B3-8A3F2265DA3D}">
      <dgm:prSet/>
      <dgm:spPr/>
      <dgm:t>
        <a:bodyPr/>
        <a:lstStyle/>
        <a:p>
          <a:endParaRPr lang="en-US"/>
        </a:p>
      </dgm:t>
    </dgm:pt>
    <dgm:pt modelId="{A6598923-E8F3-49E1-84CF-70B5DD6F6CD2}">
      <dgm:prSet>
        <dgm:style>
          <a:lnRef idx="1">
            <a:schemeClr val="accent3"/>
          </a:lnRef>
          <a:fillRef idx="2">
            <a:schemeClr val="accent3"/>
          </a:fillRef>
          <a:effectRef idx="1">
            <a:schemeClr val="accent3"/>
          </a:effectRef>
          <a:fontRef idx="minor">
            <a:schemeClr val="dk1"/>
          </a:fontRef>
        </dgm:style>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charset="0"/>
              <a:cs typeface="Arial" charset="0"/>
            </a:rPr>
            <a:t>Steps to complete</a:t>
          </a:r>
        </a:p>
      </dgm:t>
    </dgm:pt>
    <dgm:pt modelId="{75C51B9D-3C6C-4F41-9699-40D690490554}" type="parTrans" cxnId="{7EDAE1BC-DB77-49B6-B461-4BD003DCDE1A}">
      <dgm:prSet/>
      <dgm:spPr>
        <a:ln>
          <a:solidFill>
            <a:schemeClr val="tx1"/>
          </a:solidFill>
        </a:ln>
      </dgm:spPr>
      <dgm:t>
        <a:bodyPr/>
        <a:lstStyle/>
        <a:p>
          <a:endParaRPr lang="en-US"/>
        </a:p>
      </dgm:t>
    </dgm:pt>
    <dgm:pt modelId="{676A3A65-55C6-46C9-A4C5-6C916F0EE2F1}" type="sibTrans" cxnId="{7EDAE1BC-DB77-49B6-B461-4BD003DCDE1A}">
      <dgm:prSet/>
      <dgm:spPr/>
      <dgm:t>
        <a:bodyPr/>
        <a:lstStyle/>
        <a:p>
          <a:endParaRPr lang="en-US"/>
        </a:p>
      </dgm:t>
    </dgm:pt>
    <dgm:pt modelId="{8F77723E-12CB-4338-808A-CED2B27B57F6}" type="pres">
      <dgm:prSet presAssocID="{8E0EAF60-FF49-47A1-BBDE-BCBDEA0A8BA5}" presName="hierChild1" presStyleCnt="0">
        <dgm:presLayoutVars>
          <dgm:orgChart val="1"/>
          <dgm:chPref val="1"/>
          <dgm:dir/>
          <dgm:animOne val="branch"/>
          <dgm:animLvl val="lvl"/>
          <dgm:resizeHandles/>
        </dgm:presLayoutVars>
      </dgm:prSet>
      <dgm:spPr/>
    </dgm:pt>
    <dgm:pt modelId="{DBEF2E65-792F-4296-A6AF-077C1A1BEEBC}" type="pres">
      <dgm:prSet presAssocID="{00079C19-F654-454B-ABCF-0CF39BCDCF08}" presName="hierRoot1" presStyleCnt="0">
        <dgm:presLayoutVars>
          <dgm:hierBranch/>
        </dgm:presLayoutVars>
      </dgm:prSet>
      <dgm:spPr/>
    </dgm:pt>
    <dgm:pt modelId="{B66A75AD-43C3-4D75-B47C-07A696857611}" type="pres">
      <dgm:prSet presAssocID="{00079C19-F654-454B-ABCF-0CF39BCDCF08}" presName="rootComposite1" presStyleCnt="0"/>
      <dgm:spPr/>
    </dgm:pt>
    <dgm:pt modelId="{21A998DE-A911-4076-B2DB-51557B1D561C}" type="pres">
      <dgm:prSet presAssocID="{00079C19-F654-454B-ABCF-0CF39BCDCF08}" presName="rootText1" presStyleLbl="node0" presStyleIdx="0" presStyleCnt="1">
        <dgm:presLayoutVars>
          <dgm:chPref val="3"/>
        </dgm:presLayoutVars>
      </dgm:prSet>
      <dgm:spPr/>
      <dgm:t>
        <a:bodyPr/>
        <a:lstStyle/>
        <a:p>
          <a:endParaRPr lang="en-US"/>
        </a:p>
      </dgm:t>
    </dgm:pt>
    <dgm:pt modelId="{5BE21310-487C-4476-8DB6-F6D20267444A}" type="pres">
      <dgm:prSet presAssocID="{00079C19-F654-454B-ABCF-0CF39BCDCF08}" presName="rootConnector1" presStyleLbl="node1" presStyleIdx="0" presStyleCnt="0"/>
      <dgm:spPr/>
      <dgm:t>
        <a:bodyPr/>
        <a:lstStyle/>
        <a:p>
          <a:endParaRPr lang="en-US"/>
        </a:p>
      </dgm:t>
    </dgm:pt>
    <dgm:pt modelId="{C35AC536-89C4-42F0-98F2-C954F78D6F70}" type="pres">
      <dgm:prSet presAssocID="{00079C19-F654-454B-ABCF-0CF39BCDCF08}" presName="hierChild2" presStyleCnt="0"/>
      <dgm:spPr/>
    </dgm:pt>
    <dgm:pt modelId="{DB9A5953-ADDA-4EBC-9D8F-96F8CF606727}" type="pres">
      <dgm:prSet presAssocID="{75C51B9D-3C6C-4F41-9699-40D690490554}" presName="Name35" presStyleLbl="parChTrans1D2" presStyleIdx="0" presStyleCnt="1"/>
      <dgm:spPr/>
      <dgm:t>
        <a:bodyPr/>
        <a:lstStyle/>
        <a:p>
          <a:endParaRPr lang="en-US"/>
        </a:p>
      </dgm:t>
    </dgm:pt>
    <dgm:pt modelId="{6E90C470-C269-4BA4-9C18-D0023D6B54E1}" type="pres">
      <dgm:prSet presAssocID="{A6598923-E8F3-49E1-84CF-70B5DD6F6CD2}" presName="hierRoot2" presStyleCnt="0">
        <dgm:presLayoutVars>
          <dgm:hierBranch/>
        </dgm:presLayoutVars>
      </dgm:prSet>
      <dgm:spPr/>
    </dgm:pt>
    <dgm:pt modelId="{84DD9498-409A-4004-9127-B4627424CED1}" type="pres">
      <dgm:prSet presAssocID="{A6598923-E8F3-49E1-84CF-70B5DD6F6CD2}" presName="rootComposite" presStyleCnt="0"/>
      <dgm:spPr/>
    </dgm:pt>
    <dgm:pt modelId="{29CBF6B9-396E-4125-938D-75FD6190B6C9}" type="pres">
      <dgm:prSet presAssocID="{A6598923-E8F3-49E1-84CF-70B5DD6F6CD2}" presName="rootText" presStyleLbl="node2" presStyleIdx="0" presStyleCnt="1">
        <dgm:presLayoutVars>
          <dgm:chPref val="3"/>
        </dgm:presLayoutVars>
      </dgm:prSet>
      <dgm:spPr/>
      <dgm:t>
        <a:bodyPr/>
        <a:lstStyle/>
        <a:p>
          <a:endParaRPr lang="en-US"/>
        </a:p>
      </dgm:t>
    </dgm:pt>
    <dgm:pt modelId="{6F19C703-912C-44E6-BC00-BEFFBEC254ED}" type="pres">
      <dgm:prSet presAssocID="{A6598923-E8F3-49E1-84CF-70B5DD6F6CD2}" presName="rootConnector" presStyleLbl="node2" presStyleIdx="0" presStyleCnt="1"/>
      <dgm:spPr/>
      <dgm:t>
        <a:bodyPr/>
        <a:lstStyle/>
        <a:p>
          <a:endParaRPr lang="en-US"/>
        </a:p>
      </dgm:t>
    </dgm:pt>
    <dgm:pt modelId="{E09B6C2D-4A57-4344-89D1-C0C42F3D3981}" type="pres">
      <dgm:prSet presAssocID="{A6598923-E8F3-49E1-84CF-70B5DD6F6CD2}" presName="hierChild4" presStyleCnt="0"/>
      <dgm:spPr/>
    </dgm:pt>
    <dgm:pt modelId="{1415682F-03FD-425E-B306-6B425F1E9831}" type="pres">
      <dgm:prSet presAssocID="{A6598923-E8F3-49E1-84CF-70B5DD6F6CD2}" presName="hierChild5" presStyleCnt="0"/>
      <dgm:spPr/>
    </dgm:pt>
    <dgm:pt modelId="{FEA65870-FA3E-4F36-9A4D-71592D0ECD4A}" type="pres">
      <dgm:prSet presAssocID="{00079C19-F654-454B-ABCF-0CF39BCDCF08}" presName="hierChild3" presStyleCnt="0"/>
      <dgm:spPr/>
    </dgm:pt>
  </dgm:ptLst>
  <dgm:cxnLst>
    <dgm:cxn modelId="{7BEA3FE0-E192-45CF-98B3-8A3F2265DA3D}" srcId="{8E0EAF60-FF49-47A1-BBDE-BCBDEA0A8BA5}" destId="{00079C19-F654-454B-ABCF-0CF39BCDCF08}" srcOrd="0" destOrd="0" parTransId="{EE186599-0A8A-463D-ADFA-3CE6FD6360C7}" sibTransId="{C0A2CEE0-4563-44CF-96A8-AD9BC18BAD96}"/>
    <dgm:cxn modelId="{F27F2F73-6ADC-5545-AF1D-C53057942A9B}" type="presOf" srcId="{A6598923-E8F3-49E1-84CF-70B5DD6F6CD2}" destId="{29CBF6B9-396E-4125-938D-75FD6190B6C9}" srcOrd="0" destOrd="0" presId="urn:microsoft.com/office/officeart/2005/8/layout/orgChart1"/>
    <dgm:cxn modelId="{26720861-9742-D344-97F4-ABF676A6DCDF}" type="presOf" srcId="{75C51B9D-3C6C-4F41-9699-40D690490554}" destId="{DB9A5953-ADDA-4EBC-9D8F-96F8CF606727}" srcOrd="0" destOrd="0" presId="urn:microsoft.com/office/officeart/2005/8/layout/orgChart1"/>
    <dgm:cxn modelId="{AC9E00A4-D417-0249-BEC0-8E0F45DB3BD5}" type="presOf" srcId="{00079C19-F654-454B-ABCF-0CF39BCDCF08}" destId="{5BE21310-487C-4476-8DB6-F6D20267444A}" srcOrd="1" destOrd="0" presId="urn:microsoft.com/office/officeart/2005/8/layout/orgChart1"/>
    <dgm:cxn modelId="{C92A6F61-26E3-3748-A615-6BCDC62747B8}" type="presOf" srcId="{A6598923-E8F3-49E1-84CF-70B5DD6F6CD2}" destId="{6F19C703-912C-44E6-BC00-BEFFBEC254ED}" srcOrd="1" destOrd="0" presId="urn:microsoft.com/office/officeart/2005/8/layout/orgChart1"/>
    <dgm:cxn modelId="{7EDAE1BC-DB77-49B6-B461-4BD003DCDE1A}" srcId="{00079C19-F654-454B-ABCF-0CF39BCDCF08}" destId="{A6598923-E8F3-49E1-84CF-70B5DD6F6CD2}" srcOrd="0" destOrd="0" parTransId="{75C51B9D-3C6C-4F41-9699-40D690490554}" sibTransId="{676A3A65-55C6-46C9-A4C5-6C916F0EE2F1}"/>
    <dgm:cxn modelId="{645735A6-1CE4-A642-8AD5-AA6CE9DE0B97}" type="presOf" srcId="{00079C19-F654-454B-ABCF-0CF39BCDCF08}" destId="{21A998DE-A911-4076-B2DB-51557B1D561C}" srcOrd="0" destOrd="0" presId="urn:microsoft.com/office/officeart/2005/8/layout/orgChart1"/>
    <dgm:cxn modelId="{D6051E9F-5D03-454E-8651-EFEE790191C9}" type="presOf" srcId="{8E0EAF60-FF49-47A1-BBDE-BCBDEA0A8BA5}" destId="{8F77723E-12CB-4338-808A-CED2B27B57F6}" srcOrd="0" destOrd="0" presId="urn:microsoft.com/office/officeart/2005/8/layout/orgChart1"/>
    <dgm:cxn modelId="{3BD1E049-1021-4442-A1BA-93C4162B7C05}" type="presParOf" srcId="{8F77723E-12CB-4338-808A-CED2B27B57F6}" destId="{DBEF2E65-792F-4296-A6AF-077C1A1BEEBC}" srcOrd="0" destOrd="0" presId="urn:microsoft.com/office/officeart/2005/8/layout/orgChart1"/>
    <dgm:cxn modelId="{6FB2621F-7525-1D40-8E5B-06C8E492AD3C}" type="presParOf" srcId="{DBEF2E65-792F-4296-A6AF-077C1A1BEEBC}" destId="{B66A75AD-43C3-4D75-B47C-07A696857611}" srcOrd="0" destOrd="0" presId="urn:microsoft.com/office/officeart/2005/8/layout/orgChart1"/>
    <dgm:cxn modelId="{157E652B-AFAC-F34C-BDB1-CB8D2E722635}" type="presParOf" srcId="{B66A75AD-43C3-4D75-B47C-07A696857611}" destId="{21A998DE-A911-4076-B2DB-51557B1D561C}" srcOrd="0" destOrd="0" presId="urn:microsoft.com/office/officeart/2005/8/layout/orgChart1"/>
    <dgm:cxn modelId="{8AF63745-67C4-B049-B211-A412D69BEA33}" type="presParOf" srcId="{B66A75AD-43C3-4D75-B47C-07A696857611}" destId="{5BE21310-487C-4476-8DB6-F6D20267444A}" srcOrd="1" destOrd="0" presId="urn:microsoft.com/office/officeart/2005/8/layout/orgChart1"/>
    <dgm:cxn modelId="{0B22D325-39AC-134E-9B36-1804813FA376}" type="presParOf" srcId="{DBEF2E65-792F-4296-A6AF-077C1A1BEEBC}" destId="{C35AC536-89C4-42F0-98F2-C954F78D6F70}" srcOrd="1" destOrd="0" presId="urn:microsoft.com/office/officeart/2005/8/layout/orgChart1"/>
    <dgm:cxn modelId="{B2015097-8C46-7C40-AC39-A817010D5609}" type="presParOf" srcId="{C35AC536-89C4-42F0-98F2-C954F78D6F70}" destId="{DB9A5953-ADDA-4EBC-9D8F-96F8CF606727}" srcOrd="0" destOrd="0" presId="urn:microsoft.com/office/officeart/2005/8/layout/orgChart1"/>
    <dgm:cxn modelId="{CBACC9F0-62C0-1B4B-9745-340FDC893BFF}" type="presParOf" srcId="{C35AC536-89C4-42F0-98F2-C954F78D6F70}" destId="{6E90C470-C269-4BA4-9C18-D0023D6B54E1}" srcOrd="1" destOrd="0" presId="urn:microsoft.com/office/officeart/2005/8/layout/orgChart1"/>
    <dgm:cxn modelId="{E4AB32D5-F323-A546-BC0A-0160803FC6E9}" type="presParOf" srcId="{6E90C470-C269-4BA4-9C18-D0023D6B54E1}" destId="{84DD9498-409A-4004-9127-B4627424CED1}" srcOrd="0" destOrd="0" presId="urn:microsoft.com/office/officeart/2005/8/layout/orgChart1"/>
    <dgm:cxn modelId="{37FC6CBC-5E12-A74E-A12D-E24CB0D9C32A}" type="presParOf" srcId="{84DD9498-409A-4004-9127-B4627424CED1}" destId="{29CBF6B9-396E-4125-938D-75FD6190B6C9}" srcOrd="0" destOrd="0" presId="urn:microsoft.com/office/officeart/2005/8/layout/orgChart1"/>
    <dgm:cxn modelId="{E15FEE70-16D7-0041-84F8-D1B50301932A}" type="presParOf" srcId="{84DD9498-409A-4004-9127-B4627424CED1}" destId="{6F19C703-912C-44E6-BC00-BEFFBEC254ED}" srcOrd="1" destOrd="0" presId="urn:microsoft.com/office/officeart/2005/8/layout/orgChart1"/>
    <dgm:cxn modelId="{DBEAD660-DA7B-B647-9A85-5C95F68F7467}" type="presParOf" srcId="{6E90C470-C269-4BA4-9C18-D0023D6B54E1}" destId="{E09B6C2D-4A57-4344-89D1-C0C42F3D3981}" srcOrd="1" destOrd="0" presId="urn:microsoft.com/office/officeart/2005/8/layout/orgChart1"/>
    <dgm:cxn modelId="{C3D2AF97-94A1-3F42-AD47-0117B313A081}" type="presParOf" srcId="{6E90C470-C269-4BA4-9C18-D0023D6B54E1}" destId="{1415682F-03FD-425E-B306-6B425F1E9831}" srcOrd="2" destOrd="0" presId="urn:microsoft.com/office/officeart/2005/8/layout/orgChart1"/>
    <dgm:cxn modelId="{35F69F73-850F-0A44-B7CC-A8FEB0F87682}" type="presParOf" srcId="{DBEF2E65-792F-4296-A6AF-077C1A1BEEBC}" destId="{FEA65870-FA3E-4F36-9A4D-71592D0ECD4A}" srcOrd="2" destOrd="0" presId="urn:microsoft.com/office/officeart/2005/8/layout/orgChart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9A5953-ADDA-4EBC-9D8F-96F8CF606727}">
      <dsp:nvSpPr>
        <dsp:cNvPr id="0" name=""/>
        <dsp:cNvSpPr/>
      </dsp:nvSpPr>
      <dsp:spPr>
        <a:xfrm>
          <a:off x="1727726" y="1255743"/>
          <a:ext cx="91440" cy="526448"/>
        </a:xfrm>
        <a:custGeom>
          <a:avLst/>
          <a:gdLst/>
          <a:ahLst/>
          <a:cxnLst/>
          <a:rect l="0" t="0" r="0" b="0"/>
          <a:pathLst>
            <a:path>
              <a:moveTo>
                <a:pt x="45720" y="0"/>
              </a:moveTo>
              <a:lnTo>
                <a:pt x="45720" y="526448"/>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21A998DE-A911-4076-B2DB-51557B1D561C}">
      <dsp:nvSpPr>
        <dsp:cNvPr id="0" name=""/>
        <dsp:cNvSpPr/>
      </dsp:nvSpPr>
      <dsp:spPr>
        <a:xfrm>
          <a:off x="519997" y="2294"/>
          <a:ext cx="2506898" cy="1253449"/>
        </a:xfrm>
        <a:prstGeom prst="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8415" tIns="18415" rIns="18415" bIns="1841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900" b="0" i="0" u="none" strike="noStrike" kern="1200" cap="none" normalizeH="0" baseline="0" dirty="0" smtClean="0">
              <a:ln>
                <a:noFill/>
              </a:ln>
              <a:solidFill>
                <a:schemeClr val="tx1"/>
              </a:solidFill>
              <a:effectLst/>
              <a:latin typeface="Arial" charset="0"/>
              <a:cs typeface="Arial" charset="0"/>
            </a:rPr>
            <a:t>Objective ____ or Task ____</a:t>
          </a:r>
        </a:p>
      </dsp:txBody>
      <dsp:txXfrm>
        <a:off x="519997" y="2294"/>
        <a:ext cx="2506898" cy="1253449"/>
      </dsp:txXfrm>
    </dsp:sp>
    <dsp:sp modelId="{29CBF6B9-396E-4125-938D-75FD6190B6C9}">
      <dsp:nvSpPr>
        <dsp:cNvPr id="0" name=""/>
        <dsp:cNvSpPr/>
      </dsp:nvSpPr>
      <dsp:spPr>
        <a:xfrm>
          <a:off x="519997" y="1782192"/>
          <a:ext cx="2506898" cy="1253449"/>
        </a:xfrm>
        <a:prstGeom prst="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8415" tIns="18415" rIns="18415" bIns="1841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900" b="0" i="0" u="none" strike="noStrike" kern="1200" cap="none" normalizeH="0" baseline="0" dirty="0" smtClean="0">
              <a:ln>
                <a:noFill/>
              </a:ln>
              <a:solidFill>
                <a:schemeClr val="tx1"/>
              </a:solidFill>
              <a:effectLst/>
              <a:latin typeface="Arial" charset="0"/>
              <a:cs typeface="Arial" charset="0"/>
            </a:rPr>
            <a:t>Steps to complete</a:t>
          </a:r>
        </a:p>
      </dsp:txBody>
      <dsp:txXfrm>
        <a:off x="519997" y="1782192"/>
        <a:ext cx="2506898" cy="125344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9744FB-B842-8E4B-9F28-2BFF880EC2E8}" type="datetimeFigureOut">
              <a:rPr lang="en-US" smtClean="0"/>
              <a:t>2/7/17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BBF45A-B0D2-D049-9257-26AE9CF6EE15}" type="slidenum">
              <a:rPr lang="en-US" smtClean="0"/>
              <a:t>‹#›</a:t>
            </a:fld>
            <a:endParaRPr lang="en-US"/>
          </a:p>
        </p:txBody>
      </p:sp>
    </p:spTree>
    <p:extLst>
      <p:ext uri="{BB962C8B-B14F-4D97-AF65-F5344CB8AC3E}">
        <p14:creationId xmlns:p14="http://schemas.microsoft.com/office/powerpoint/2010/main" val="385486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eg"/><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p:cNvPicPr/>
          <p:nvPr userDrawn="1"/>
        </p:nvPicPr>
        <p:blipFill>
          <a:blip r:embed="rId2">
            <a:extLst>
              <a:ext uri="{28A0092B-C50C-407E-A947-70E740481C1C}">
                <a14:useLocalDpi xmlns:a14="http://schemas.microsoft.com/office/drawing/2010/main" val="0"/>
              </a:ext>
            </a:extLst>
          </a:blip>
          <a:stretch>
            <a:fillRect/>
          </a:stretch>
        </p:blipFill>
        <p:spPr>
          <a:xfrm>
            <a:off x="243332" y="74414"/>
            <a:ext cx="7419340" cy="1237552"/>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84500" y="1041400"/>
            <a:ext cx="3319516" cy="508000"/>
          </a:xfrm>
          <a:prstGeom prst="rect">
            <a:avLst/>
          </a:prstGeom>
        </p:spPr>
      </p:pic>
      <p:pic>
        <p:nvPicPr>
          <p:cNvPr id="21" name="Picture 20"/>
          <p:cNvPicPr>
            <a:picLocks noChangeAspect="1"/>
          </p:cNvPicPr>
          <p:nvPr userDrawn="1"/>
        </p:nvPicPr>
        <p:blipFill rotWithShape="1">
          <a:blip r:embed="rId4">
            <a:extLst>
              <a:ext uri="{28A0092B-C50C-407E-A947-70E740481C1C}">
                <a14:useLocalDpi xmlns:a14="http://schemas.microsoft.com/office/drawing/2010/main" val="0"/>
              </a:ext>
            </a:extLst>
          </a:blip>
          <a:srcRect t="24608" b="1879"/>
          <a:stretch/>
        </p:blipFill>
        <p:spPr>
          <a:xfrm>
            <a:off x="0" y="1580322"/>
            <a:ext cx="9144000" cy="4750904"/>
          </a:xfrm>
          <a:prstGeom prst="rect">
            <a:avLst/>
          </a:prstGeom>
        </p:spPr>
      </p:pic>
      <p:sp>
        <p:nvSpPr>
          <p:cNvPr id="10" name="Line 6"/>
          <p:cNvSpPr>
            <a:spLocks noChangeShapeType="1"/>
          </p:cNvSpPr>
          <p:nvPr userDrawn="1"/>
        </p:nvSpPr>
        <p:spPr bwMode="auto">
          <a:xfrm flipV="1">
            <a:off x="0" y="6304280"/>
            <a:ext cx="9144000" cy="11430"/>
          </a:xfrm>
          <a:prstGeom prst="line">
            <a:avLst/>
          </a:prstGeom>
          <a:noFill/>
          <a:ln w="57240" cap="flat">
            <a:solidFill>
              <a:srgbClr val="C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Date Placeholder 14"/>
          <p:cNvSpPr>
            <a:spLocks noGrp="1"/>
          </p:cNvSpPr>
          <p:nvPr>
            <p:ph type="dt" sz="half" idx="10"/>
          </p:nvPr>
        </p:nvSpPr>
        <p:spPr/>
        <p:txBody>
          <a:bodyPr/>
          <a:lstStyle/>
          <a:p>
            <a:r>
              <a:rPr lang="en-US" altLang="en-US" dirty="0" smtClean="0"/>
              <a:t>© ExplorNet’s Centers for Quality Teaching and Learning</a:t>
            </a:r>
          </a:p>
        </p:txBody>
      </p:sp>
      <p:sp>
        <p:nvSpPr>
          <p:cNvPr id="16" name="Slide Number Placeholder 15"/>
          <p:cNvSpPr>
            <a:spLocks noGrp="1"/>
          </p:cNvSpPr>
          <p:nvPr>
            <p:ph type="sldNum" sz="quarter" idx="11"/>
          </p:nvPr>
        </p:nvSpPr>
        <p:spPr/>
        <p:txBody>
          <a:bodyPr/>
          <a:lstStyle/>
          <a:p>
            <a:fld id="{34967F93-F1B0-CE4E-BDAC-8426E2694DB2}" type="slidenum">
              <a:rPr lang="en-US" smtClean="0"/>
              <a:t>‹#›</a:t>
            </a:fld>
            <a:endParaRPr lang="en-US"/>
          </a:p>
        </p:txBody>
      </p:sp>
      <p:sp>
        <p:nvSpPr>
          <p:cNvPr id="18" name="Text Placeholder 17"/>
          <p:cNvSpPr>
            <a:spLocks noGrp="1"/>
          </p:cNvSpPr>
          <p:nvPr>
            <p:ph type="body" sz="quarter" idx="12" hasCustomPrompt="1"/>
          </p:nvPr>
        </p:nvSpPr>
        <p:spPr>
          <a:xfrm>
            <a:off x="628015" y="6423660"/>
            <a:ext cx="5156200" cy="296863"/>
          </a:xfrm>
        </p:spPr>
        <p:txBody>
          <a:bodyPr/>
          <a:lstStyle>
            <a:lvl1pPr marL="0" indent="0">
              <a:buNone/>
              <a:defRPr sz="1200"/>
            </a:lvl1pPr>
          </a:lstStyle>
          <a:p>
            <a:r>
              <a:rPr lang="en-US" altLang="en-US" dirty="0" smtClean="0"/>
              <a:t>© ExplorNet’s Centers for Quality Teaching and Learning</a:t>
            </a:r>
          </a:p>
          <a:p>
            <a:pPr lvl="4"/>
            <a:endParaRPr lang="en-US" dirty="0"/>
          </a:p>
        </p:txBody>
      </p:sp>
      <p:sp>
        <p:nvSpPr>
          <p:cNvPr id="17" name="Line 6"/>
          <p:cNvSpPr>
            <a:spLocks noChangeShapeType="1"/>
          </p:cNvSpPr>
          <p:nvPr userDrawn="1"/>
        </p:nvSpPr>
        <p:spPr bwMode="auto">
          <a:xfrm flipV="1">
            <a:off x="0" y="19878"/>
            <a:ext cx="9144000" cy="11430"/>
          </a:xfrm>
          <a:prstGeom prst="line">
            <a:avLst/>
          </a:prstGeom>
          <a:noFill/>
          <a:ln w="57240" cap="flat">
            <a:solidFill>
              <a:srgbClr val="C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6"/>
          <p:cNvSpPr>
            <a:spLocks noChangeShapeType="1"/>
          </p:cNvSpPr>
          <p:nvPr userDrawn="1"/>
        </p:nvSpPr>
        <p:spPr bwMode="auto">
          <a:xfrm flipV="1">
            <a:off x="0" y="1549443"/>
            <a:ext cx="9144000" cy="11430"/>
          </a:xfrm>
          <a:prstGeom prst="line">
            <a:avLst/>
          </a:prstGeom>
          <a:noFill/>
          <a:ln w="57240" cap="flat">
            <a:solidFill>
              <a:srgbClr val="C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Tree>
    <p:extLst>
      <p:ext uri="{BB962C8B-B14F-4D97-AF65-F5344CB8AC3E}">
        <p14:creationId xmlns:p14="http://schemas.microsoft.com/office/powerpoint/2010/main" val="1749278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B955E44-AAA8-154B-87FC-1DF5E9C0D673}" type="datetimeFigureOut">
              <a:rPr lang="en-US" smtClean="0"/>
              <a:t>2/7/17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4967F93-F1B0-CE4E-BDAC-8426E2694DB2}" type="slidenum">
              <a:rPr lang="en-US" smtClean="0"/>
              <a:t>‹#›</a:t>
            </a:fld>
            <a:endParaRPr lang="en-US"/>
          </a:p>
        </p:txBody>
      </p:sp>
    </p:spTree>
    <p:extLst>
      <p:ext uri="{BB962C8B-B14F-4D97-AF65-F5344CB8AC3E}">
        <p14:creationId xmlns:p14="http://schemas.microsoft.com/office/powerpoint/2010/main" val="184529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B955E44-AAA8-154B-87FC-1DF5E9C0D673}" type="datetimeFigureOut">
              <a:rPr lang="en-US" smtClean="0"/>
              <a:t>2/7/17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4967F93-F1B0-CE4E-BDAC-8426E2694DB2}" type="slidenum">
              <a:rPr lang="en-US" smtClean="0"/>
              <a:t>‹#›</a:t>
            </a:fld>
            <a:endParaRPr lang="en-US"/>
          </a:p>
        </p:txBody>
      </p:sp>
    </p:spTree>
    <p:extLst>
      <p:ext uri="{BB962C8B-B14F-4D97-AF65-F5344CB8AC3E}">
        <p14:creationId xmlns:p14="http://schemas.microsoft.com/office/powerpoint/2010/main" val="422701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073740-0AE5-794E-86C8-451EF8728995}" type="datetimeFigureOut">
              <a:rPr lang="en-US" smtClean="0"/>
              <a:t>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6B38D8-718D-F843-8B38-1919F670C0ED}" type="slidenum">
              <a:rPr lang="en-US" smtClean="0"/>
              <a:t>‹#›</a:t>
            </a:fld>
            <a:endParaRPr lang="en-US"/>
          </a:p>
        </p:txBody>
      </p:sp>
    </p:spTree>
    <p:extLst>
      <p:ext uri="{BB962C8B-B14F-4D97-AF65-F5344CB8AC3E}">
        <p14:creationId xmlns:p14="http://schemas.microsoft.com/office/powerpoint/2010/main" val="671016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073740-0AE5-794E-86C8-451EF8728995}" type="datetimeFigureOut">
              <a:rPr lang="en-US" smtClean="0"/>
              <a:t>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6B38D8-718D-F843-8B38-1919F670C0ED}" type="slidenum">
              <a:rPr lang="en-US" smtClean="0"/>
              <a:t>‹#›</a:t>
            </a:fld>
            <a:endParaRPr lang="en-US"/>
          </a:p>
        </p:txBody>
      </p:sp>
    </p:spTree>
    <p:extLst>
      <p:ext uri="{BB962C8B-B14F-4D97-AF65-F5344CB8AC3E}">
        <p14:creationId xmlns:p14="http://schemas.microsoft.com/office/powerpoint/2010/main" val="1342340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073740-0AE5-794E-86C8-451EF8728995}" type="datetimeFigureOut">
              <a:rPr lang="en-US" smtClean="0"/>
              <a:t>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6B38D8-718D-F843-8B38-1919F670C0ED}" type="slidenum">
              <a:rPr lang="en-US" smtClean="0"/>
              <a:t>‹#›</a:t>
            </a:fld>
            <a:endParaRPr lang="en-US"/>
          </a:p>
        </p:txBody>
      </p:sp>
    </p:spTree>
    <p:extLst>
      <p:ext uri="{BB962C8B-B14F-4D97-AF65-F5344CB8AC3E}">
        <p14:creationId xmlns:p14="http://schemas.microsoft.com/office/powerpoint/2010/main" val="1403458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073740-0AE5-794E-86C8-451EF8728995}" type="datetimeFigureOut">
              <a:rPr lang="en-US" smtClean="0"/>
              <a:t>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6B38D8-718D-F843-8B38-1919F670C0ED}" type="slidenum">
              <a:rPr lang="en-US" smtClean="0"/>
              <a:t>‹#›</a:t>
            </a:fld>
            <a:endParaRPr lang="en-US"/>
          </a:p>
        </p:txBody>
      </p:sp>
    </p:spTree>
    <p:extLst>
      <p:ext uri="{BB962C8B-B14F-4D97-AF65-F5344CB8AC3E}">
        <p14:creationId xmlns:p14="http://schemas.microsoft.com/office/powerpoint/2010/main" val="2111744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073740-0AE5-794E-86C8-451EF8728995}" type="datetimeFigureOut">
              <a:rPr lang="en-US" smtClean="0"/>
              <a:t>2/7/17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6B38D8-718D-F843-8B38-1919F670C0ED}" type="slidenum">
              <a:rPr lang="en-US" smtClean="0"/>
              <a:t>‹#›</a:t>
            </a:fld>
            <a:endParaRPr lang="en-US"/>
          </a:p>
        </p:txBody>
      </p:sp>
    </p:spTree>
    <p:extLst>
      <p:ext uri="{BB962C8B-B14F-4D97-AF65-F5344CB8AC3E}">
        <p14:creationId xmlns:p14="http://schemas.microsoft.com/office/powerpoint/2010/main" val="6311406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073740-0AE5-794E-86C8-451EF8728995}" type="datetimeFigureOut">
              <a:rPr lang="en-US" smtClean="0"/>
              <a:t>2/7/17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6B38D8-718D-F843-8B38-1919F670C0ED}" type="slidenum">
              <a:rPr lang="en-US" smtClean="0"/>
              <a:t>‹#›</a:t>
            </a:fld>
            <a:endParaRPr lang="en-US"/>
          </a:p>
        </p:txBody>
      </p:sp>
    </p:spTree>
    <p:extLst>
      <p:ext uri="{BB962C8B-B14F-4D97-AF65-F5344CB8AC3E}">
        <p14:creationId xmlns:p14="http://schemas.microsoft.com/office/powerpoint/2010/main" val="11585837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073740-0AE5-794E-86C8-451EF8728995}" type="datetimeFigureOut">
              <a:rPr lang="en-US" smtClean="0"/>
              <a:t>2/7/17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6B38D8-718D-F843-8B38-1919F670C0ED}" type="slidenum">
              <a:rPr lang="en-US" smtClean="0"/>
              <a:t>‹#›</a:t>
            </a:fld>
            <a:endParaRPr lang="en-US"/>
          </a:p>
        </p:txBody>
      </p:sp>
    </p:spTree>
    <p:extLst>
      <p:ext uri="{BB962C8B-B14F-4D97-AF65-F5344CB8AC3E}">
        <p14:creationId xmlns:p14="http://schemas.microsoft.com/office/powerpoint/2010/main" val="1083228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073740-0AE5-794E-86C8-451EF8728995}" type="datetimeFigureOut">
              <a:rPr lang="en-US" smtClean="0"/>
              <a:t>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6B38D8-718D-F843-8B38-1919F670C0ED}" type="slidenum">
              <a:rPr lang="en-US" smtClean="0"/>
              <a:t>‹#›</a:t>
            </a:fld>
            <a:endParaRPr lang="en-US"/>
          </a:p>
        </p:txBody>
      </p:sp>
    </p:spTree>
    <p:extLst>
      <p:ext uri="{BB962C8B-B14F-4D97-AF65-F5344CB8AC3E}">
        <p14:creationId xmlns:p14="http://schemas.microsoft.com/office/powerpoint/2010/main" val="1605128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Placeholder 8"/>
          <p:cNvSpPr>
            <a:spLocks noGrp="1"/>
          </p:cNvSpPr>
          <p:nvPr>
            <p:ph type="title"/>
          </p:nvPr>
        </p:nvSpPr>
        <p:spPr>
          <a:xfrm>
            <a:off x="434340" y="731520"/>
            <a:ext cx="8275320" cy="8229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000" b="1" kern="1200" dirty="0">
                <a:solidFill>
                  <a:schemeClr val="tx1"/>
                </a:solidFill>
                <a:latin typeface="+mj-lt"/>
                <a:ea typeface="+mj-ea"/>
                <a:cs typeface="+mj-cs"/>
              </a:defRPr>
            </a:lvl1pPr>
          </a:lstStyle>
          <a:p>
            <a:r>
              <a:rPr lang="en-US" smtClean="0"/>
              <a:t>Click to edit Master title style</a:t>
            </a:r>
            <a:endParaRPr lang="en-US" dirty="0"/>
          </a:p>
        </p:txBody>
      </p:sp>
      <p:sp>
        <p:nvSpPr>
          <p:cNvPr id="9" name="Line 6"/>
          <p:cNvSpPr>
            <a:spLocks noChangeShapeType="1"/>
          </p:cNvSpPr>
          <p:nvPr userDrawn="1"/>
        </p:nvSpPr>
        <p:spPr bwMode="auto">
          <a:xfrm>
            <a:off x="439738" y="1684020"/>
            <a:ext cx="8253412" cy="1588"/>
          </a:xfrm>
          <a:prstGeom prst="line">
            <a:avLst/>
          </a:prstGeom>
          <a:noFill/>
          <a:ln w="57240" cap="flat">
            <a:solidFill>
              <a:srgbClr val="C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Text Placeholder 14"/>
          <p:cNvSpPr>
            <a:spLocks noGrp="1"/>
          </p:cNvSpPr>
          <p:nvPr>
            <p:ph type="body" sz="quarter" idx="10"/>
          </p:nvPr>
        </p:nvSpPr>
        <p:spPr>
          <a:xfrm>
            <a:off x="446088" y="1817371"/>
            <a:ext cx="8229600" cy="4343718"/>
          </a:xfrm>
        </p:spPr>
        <p:txBody>
          <a:bodyPr>
            <a:normAutofit/>
          </a:bodyPr>
          <a:lstStyle>
            <a:lvl1pPr marL="463550" indent="-463550">
              <a:buFont typeface="Wingdings" charset="2"/>
              <a:buChar char="q"/>
              <a:tabLst/>
              <a:defRPr sz="2800"/>
            </a:lvl1pPr>
            <a:lvl2pPr marL="917575" indent="-460375">
              <a:buFont typeface="AppleSymbols" charset="0"/>
              <a:buChar char="☐"/>
              <a:tabLst/>
              <a:defRPr sz="2800"/>
            </a:lvl2pPr>
            <a:lvl3pPr>
              <a:defRPr sz="2800"/>
            </a:lvl3pPr>
            <a:lvl4pPr>
              <a:defRPr sz="2800"/>
            </a:lvl4pPr>
            <a:lvl5pPr>
              <a:defRPr sz="2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ext Placeholder 18"/>
          <p:cNvSpPr>
            <a:spLocks noGrp="1"/>
          </p:cNvSpPr>
          <p:nvPr>
            <p:ph type="body" sz="quarter" idx="11" hasCustomPrompt="1"/>
          </p:nvPr>
        </p:nvSpPr>
        <p:spPr>
          <a:xfrm>
            <a:off x="423228" y="6390005"/>
            <a:ext cx="5154612" cy="330200"/>
          </a:xfrm>
        </p:spPr>
        <p:txBody>
          <a:bodyPr>
            <a:normAutofit/>
          </a:bodyPr>
          <a:lstStyle>
            <a:lvl1pPr marL="0" indent="0">
              <a:buFontTx/>
              <a:buNone/>
              <a:defRPr sz="1200"/>
            </a:lvl1pPr>
          </a:lstStyle>
          <a:p>
            <a:r>
              <a:rPr lang="en-US" altLang="en-US" dirty="0" smtClean="0"/>
              <a:t>© ExplorNet’s Centers for Quality Teaching and Learning</a:t>
            </a:r>
          </a:p>
        </p:txBody>
      </p:sp>
      <p:pic>
        <p:nvPicPr>
          <p:cNvPr id="10" name="Picture 9"/>
          <p:cNvPicPr/>
          <p:nvPr userDrawn="1"/>
        </p:nvPicPr>
        <p:blipFill>
          <a:blip r:embed="rId2">
            <a:extLst>
              <a:ext uri="{28A0092B-C50C-407E-A947-70E740481C1C}">
                <a14:useLocalDpi xmlns:a14="http://schemas.microsoft.com/office/drawing/2010/main" val="0"/>
              </a:ext>
            </a:extLst>
          </a:blip>
          <a:stretch>
            <a:fillRect/>
          </a:stretch>
        </p:blipFill>
        <p:spPr>
          <a:xfrm>
            <a:off x="481075" y="182880"/>
            <a:ext cx="4769455" cy="603504"/>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60767" y="366512"/>
            <a:ext cx="2305298" cy="352790"/>
          </a:xfrm>
          <a:prstGeom prst="rect">
            <a:avLst/>
          </a:prstGeom>
        </p:spPr>
      </p:pic>
    </p:spTree>
    <p:extLst>
      <p:ext uri="{BB962C8B-B14F-4D97-AF65-F5344CB8AC3E}">
        <p14:creationId xmlns:p14="http://schemas.microsoft.com/office/powerpoint/2010/main" val="1067159795"/>
      </p:ext>
    </p:extLst>
  </p:cSld>
  <p:clrMapOvr>
    <a:masterClrMapping/>
  </p:clrMapOvr>
  <p:extLst>
    <p:ext uri="{DCECCB84-F9BA-43D5-87BE-67443E8EF086}">
      <p15:sldGuideLst xmlns:p15="http://schemas.microsoft.com/office/powerpoint/2012/main">
        <p15:guide id="1" orient="horz" pos="384"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073740-0AE5-794E-86C8-451EF8728995}" type="datetimeFigureOut">
              <a:rPr lang="en-US" smtClean="0"/>
              <a:t>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6B38D8-718D-F843-8B38-1919F670C0ED}" type="slidenum">
              <a:rPr lang="en-US" smtClean="0"/>
              <a:t>‹#›</a:t>
            </a:fld>
            <a:endParaRPr lang="en-US"/>
          </a:p>
        </p:txBody>
      </p:sp>
    </p:spTree>
    <p:extLst>
      <p:ext uri="{BB962C8B-B14F-4D97-AF65-F5344CB8AC3E}">
        <p14:creationId xmlns:p14="http://schemas.microsoft.com/office/powerpoint/2010/main" val="7129579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073740-0AE5-794E-86C8-451EF8728995}" type="datetimeFigureOut">
              <a:rPr lang="en-US" smtClean="0"/>
              <a:t>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6B38D8-718D-F843-8B38-1919F670C0ED}" type="slidenum">
              <a:rPr lang="en-US" smtClean="0"/>
              <a:t>‹#›</a:t>
            </a:fld>
            <a:endParaRPr lang="en-US"/>
          </a:p>
        </p:txBody>
      </p:sp>
    </p:spTree>
    <p:extLst>
      <p:ext uri="{BB962C8B-B14F-4D97-AF65-F5344CB8AC3E}">
        <p14:creationId xmlns:p14="http://schemas.microsoft.com/office/powerpoint/2010/main" val="1872965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073740-0AE5-794E-86C8-451EF8728995}" type="datetimeFigureOut">
              <a:rPr lang="en-US" smtClean="0"/>
              <a:t>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6B38D8-718D-F843-8B38-1919F670C0ED}" type="slidenum">
              <a:rPr lang="en-US" smtClean="0"/>
              <a:t>‹#›</a:t>
            </a:fld>
            <a:endParaRPr lang="en-US"/>
          </a:p>
        </p:txBody>
      </p:sp>
    </p:spTree>
    <p:extLst>
      <p:ext uri="{BB962C8B-B14F-4D97-AF65-F5344CB8AC3E}">
        <p14:creationId xmlns:p14="http://schemas.microsoft.com/office/powerpoint/2010/main" val="1114566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B955E44-AAA8-154B-87FC-1DF5E9C0D673}" type="datetimeFigureOut">
              <a:rPr lang="en-US" smtClean="0"/>
              <a:t>2/7/17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4967F93-F1B0-CE4E-BDAC-8426E2694DB2}" type="slidenum">
              <a:rPr lang="en-US" smtClean="0"/>
              <a:t>‹#›</a:t>
            </a:fld>
            <a:endParaRPr lang="en-US"/>
          </a:p>
        </p:txBody>
      </p:sp>
    </p:spTree>
    <p:extLst>
      <p:ext uri="{BB962C8B-B14F-4D97-AF65-F5344CB8AC3E}">
        <p14:creationId xmlns:p14="http://schemas.microsoft.com/office/powerpoint/2010/main" val="2118738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B955E44-AAA8-154B-87FC-1DF5E9C0D673}" type="datetimeFigureOut">
              <a:rPr lang="en-US" smtClean="0"/>
              <a:t>2/7/17</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4967F93-F1B0-CE4E-BDAC-8426E2694DB2}" type="slidenum">
              <a:rPr lang="en-US" smtClean="0"/>
              <a:t>‹#›</a:t>
            </a:fld>
            <a:endParaRPr lang="en-US"/>
          </a:p>
        </p:txBody>
      </p:sp>
    </p:spTree>
    <p:extLst>
      <p:ext uri="{BB962C8B-B14F-4D97-AF65-F5344CB8AC3E}">
        <p14:creationId xmlns:p14="http://schemas.microsoft.com/office/powerpoint/2010/main" val="63597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8B955E44-AAA8-154B-87FC-1DF5E9C0D673}" type="datetimeFigureOut">
              <a:rPr lang="en-US" smtClean="0"/>
              <a:t>2/7/17</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34967F93-F1B0-CE4E-BDAC-8426E2694DB2}" type="slidenum">
              <a:rPr lang="en-US" smtClean="0"/>
              <a:t>‹#›</a:t>
            </a:fld>
            <a:endParaRPr lang="en-US"/>
          </a:p>
        </p:txBody>
      </p:sp>
    </p:spTree>
    <p:extLst>
      <p:ext uri="{BB962C8B-B14F-4D97-AF65-F5344CB8AC3E}">
        <p14:creationId xmlns:p14="http://schemas.microsoft.com/office/powerpoint/2010/main" val="1577456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8B955E44-AAA8-154B-87FC-1DF5E9C0D673}" type="datetimeFigureOut">
              <a:rPr lang="en-US" smtClean="0"/>
              <a:t>2/7/17</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34967F93-F1B0-CE4E-BDAC-8426E2694DB2}" type="slidenum">
              <a:rPr lang="en-US" smtClean="0"/>
              <a:t>‹#›</a:t>
            </a:fld>
            <a:endParaRPr lang="en-US"/>
          </a:p>
        </p:txBody>
      </p:sp>
    </p:spTree>
    <p:extLst>
      <p:ext uri="{BB962C8B-B14F-4D97-AF65-F5344CB8AC3E}">
        <p14:creationId xmlns:p14="http://schemas.microsoft.com/office/powerpoint/2010/main" val="1632412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8B955E44-AAA8-154B-87FC-1DF5E9C0D673}" type="datetimeFigureOut">
              <a:rPr lang="en-US" smtClean="0"/>
              <a:t>2/7/17</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34967F93-F1B0-CE4E-BDAC-8426E2694DB2}" type="slidenum">
              <a:rPr lang="en-US" smtClean="0"/>
              <a:t>‹#›</a:t>
            </a:fld>
            <a:endParaRPr lang="en-US"/>
          </a:p>
        </p:txBody>
      </p:sp>
    </p:spTree>
    <p:extLst>
      <p:ext uri="{BB962C8B-B14F-4D97-AF65-F5344CB8AC3E}">
        <p14:creationId xmlns:p14="http://schemas.microsoft.com/office/powerpoint/2010/main" val="1845733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B955E44-AAA8-154B-87FC-1DF5E9C0D673}" type="datetimeFigureOut">
              <a:rPr lang="en-US" smtClean="0"/>
              <a:t>2/7/17</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4967F93-F1B0-CE4E-BDAC-8426E2694DB2}" type="slidenum">
              <a:rPr lang="en-US" smtClean="0"/>
              <a:t>‹#›</a:t>
            </a:fld>
            <a:endParaRPr lang="en-US"/>
          </a:p>
        </p:txBody>
      </p:sp>
    </p:spTree>
    <p:extLst>
      <p:ext uri="{BB962C8B-B14F-4D97-AF65-F5344CB8AC3E}">
        <p14:creationId xmlns:p14="http://schemas.microsoft.com/office/powerpoint/2010/main" val="84879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B955E44-AAA8-154B-87FC-1DF5E9C0D673}" type="datetimeFigureOut">
              <a:rPr lang="en-US" smtClean="0"/>
              <a:t>2/7/17</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4967F93-F1B0-CE4E-BDAC-8426E2694DB2}" type="slidenum">
              <a:rPr lang="en-US" smtClean="0"/>
              <a:t>‹#›</a:t>
            </a:fld>
            <a:endParaRPr lang="en-US"/>
          </a:p>
        </p:txBody>
      </p:sp>
    </p:spTree>
    <p:extLst>
      <p:ext uri="{BB962C8B-B14F-4D97-AF65-F5344CB8AC3E}">
        <p14:creationId xmlns:p14="http://schemas.microsoft.com/office/powerpoint/2010/main" val="213740054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967F93-F1B0-CE4E-BDAC-8426E2694DB2}" type="slidenum">
              <a:rPr lang="en-US" smtClean="0"/>
              <a:t>‹#›</a:t>
            </a:fld>
            <a:endParaRPr lang="en-US"/>
          </a:p>
        </p:txBody>
      </p:sp>
      <p:sp>
        <p:nvSpPr>
          <p:cNvPr id="7" name="Date Placeholder 3"/>
          <p:cNvSpPr>
            <a:spLocks noGrp="1"/>
          </p:cNvSpPr>
          <p:nvPr>
            <p:ph type="dt" sz="half" idx="2"/>
          </p:nvPr>
        </p:nvSpPr>
        <p:spPr>
          <a:xfrm>
            <a:off x="628650" y="6356351"/>
            <a:ext cx="5212080"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200">
                <a:solidFill>
                  <a:schemeClr val="tx1">
                    <a:tint val="75000"/>
                  </a:schemeClr>
                </a:solidFill>
              </a:defRPr>
            </a:lvl1pPr>
          </a:lstStyle>
          <a:p>
            <a:r>
              <a:rPr lang="en-US" altLang="en-US" dirty="0" smtClean="0"/>
              <a:t>© ExplorNet’s Centers for Quality Teaching and Learning</a:t>
            </a:r>
          </a:p>
        </p:txBody>
      </p:sp>
    </p:spTree>
    <p:extLst>
      <p:ext uri="{BB962C8B-B14F-4D97-AF65-F5344CB8AC3E}">
        <p14:creationId xmlns:p14="http://schemas.microsoft.com/office/powerpoint/2010/main" val="13666381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073740-0AE5-794E-86C8-451EF8728995}" type="datetimeFigureOut">
              <a:rPr lang="en-US" smtClean="0"/>
              <a:t>2/7/17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6B38D8-718D-F843-8B38-1919F670C0ED}" type="slidenum">
              <a:rPr lang="en-US" smtClean="0"/>
              <a:t>‹#›</a:t>
            </a:fld>
            <a:endParaRPr lang="en-US"/>
          </a:p>
        </p:txBody>
      </p:sp>
    </p:spTree>
    <p:extLst>
      <p:ext uri="{BB962C8B-B14F-4D97-AF65-F5344CB8AC3E}">
        <p14:creationId xmlns:p14="http://schemas.microsoft.com/office/powerpoint/2010/main" val="9860654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creativecommons.org/licenses/" TargetMode="External"/><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hyperlink" Target="https://creativecommons.org/abou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endParaRPr lang="en-US"/>
          </a:p>
        </p:txBody>
      </p:sp>
      <p:sp>
        <p:nvSpPr>
          <p:cNvPr id="5" name="Title 1"/>
          <p:cNvSpPr txBox="1">
            <a:spLocks/>
          </p:cNvSpPr>
          <p:nvPr/>
        </p:nvSpPr>
        <p:spPr>
          <a:xfrm>
            <a:off x="464058" y="4882896"/>
            <a:ext cx="8515350" cy="1339000"/>
          </a:xfrm>
          <a:prstGeom prst="rect">
            <a:avLst/>
          </a:prstGeom>
        </p:spPr>
        <p:txBody>
          <a:bodyPr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solidFill>
                  <a:schemeClr val="bg1"/>
                </a:solidFill>
              </a:rPr>
              <a:t>1.00 </a:t>
            </a:r>
            <a:r>
              <a:rPr lang="en-US" sz="2800" b="1" dirty="0">
                <a:solidFill>
                  <a:schemeClr val="bg1"/>
                </a:solidFill>
              </a:rPr>
              <a:t>Apply procedures to set project </a:t>
            </a:r>
            <a:r>
              <a:rPr lang="en-US" sz="2800" b="1" dirty="0" smtClean="0">
                <a:solidFill>
                  <a:schemeClr val="bg1"/>
                </a:solidFill>
              </a:rPr>
              <a:t>requirements. </a:t>
            </a:r>
            <a:r>
              <a:rPr lang="en-US" sz="2800" b="1" dirty="0" smtClean="0">
                <a:solidFill>
                  <a:schemeClr val="bg1"/>
                </a:solidFill>
              </a:rPr>
              <a:t>(</a:t>
            </a:r>
            <a:r>
              <a:rPr lang="en-US" altLang="en-US" sz="2800" b="1" dirty="0" smtClean="0">
                <a:solidFill>
                  <a:schemeClr val="bg1"/>
                </a:solidFill>
              </a:rPr>
              <a:t>10%)</a:t>
            </a:r>
            <a:endParaRPr lang="en-US" sz="2800" b="1" dirty="0">
              <a:solidFill>
                <a:schemeClr val="bg1"/>
              </a:solidFill>
              <a:latin typeface="Calibri" charset="0"/>
            </a:endParaRPr>
          </a:p>
        </p:txBody>
      </p:sp>
    </p:spTree>
    <p:extLst>
      <p:ext uri="{BB962C8B-B14F-4D97-AF65-F5344CB8AC3E}">
        <p14:creationId xmlns:p14="http://schemas.microsoft.com/office/powerpoint/2010/main" val="7451961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a:t>
            </a:r>
            <a:endParaRPr lang="en-US" dirty="0"/>
          </a:p>
        </p:txBody>
      </p:sp>
      <p:sp>
        <p:nvSpPr>
          <p:cNvPr id="3" name="Text Placeholder 2"/>
          <p:cNvSpPr>
            <a:spLocks noGrp="1"/>
          </p:cNvSpPr>
          <p:nvPr>
            <p:ph type="body" sz="quarter" idx="10"/>
          </p:nvPr>
        </p:nvSpPr>
        <p:spPr/>
        <p:txBody>
          <a:bodyPr/>
          <a:lstStyle/>
          <a:p>
            <a:pPr marL="466725" indent="-457200"/>
            <a:r>
              <a:rPr lang="en-US" dirty="0"/>
              <a:t>Defining a project is the opportunity to establish its elements and boundaries, so that the size and shape of the project and its outcomes are all understood and agreed upon before beginning work</a:t>
            </a:r>
            <a:r>
              <a:rPr lang="en-US" dirty="0" smtClean="0"/>
              <a:t>.</a:t>
            </a:r>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15190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a:t>
            </a:r>
            <a:endParaRPr lang="en-US" dirty="0"/>
          </a:p>
        </p:txBody>
      </p:sp>
      <p:sp>
        <p:nvSpPr>
          <p:cNvPr id="3" name="Text Placeholder 2"/>
          <p:cNvSpPr>
            <a:spLocks noGrp="1"/>
          </p:cNvSpPr>
          <p:nvPr>
            <p:ph type="body" sz="quarter" idx="10"/>
          </p:nvPr>
        </p:nvSpPr>
        <p:spPr/>
        <p:txBody>
          <a:bodyPr/>
          <a:lstStyle/>
          <a:p>
            <a:r>
              <a:rPr lang="en-US" dirty="0"/>
              <a:t>Some of the questions addressed include:</a:t>
            </a:r>
          </a:p>
          <a:p>
            <a:pPr lvl="1"/>
            <a:r>
              <a:rPr lang="en-US" dirty="0"/>
              <a:t>What do you do first?  </a:t>
            </a:r>
          </a:p>
          <a:p>
            <a:pPr lvl="1"/>
            <a:r>
              <a:rPr lang="en-US" dirty="0"/>
              <a:t>What should come next?</a:t>
            </a:r>
          </a:p>
          <a:p>
            <a:pPr lvl="1"/>
            <a:r>
              <a:rPr lang="en-US" dirty="0"/>
              <a:t>Who will complete each task?</a:t>
            </a:r>
          </a:p>
          <a:p>
            <a:pPr lvl="1"/>
            <a:r>
              <a:rPr lang="en-US" dirty="0"/>
              <a:t>What resources do you need?</a:t>
            </a:r>
          </a:p>
          <a:p>
            <a:pPr lvl="1"/>
            <a:r>
              <a:rPr lang="en-US" dirty="0"/>
              <a:t>How long will it take?</a:t>
            </a:r>
          </a:p>
          <a:p>
            <a:pPr lvl="1"/>
            <a:r>
              <a:rPr lang="en-US" dirty="0"/>
              <a:t>When will the project be finished?</a:t>
            </a:r>
          </a:p>
          <a:p>
            <a:pPr lvl="1"/>
            <a:r>
              <a:rPr lang="en-US" dirty="0"/>
              <a:t>How will we know we are done with the project?</a:t>
            </a:r>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122908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a:t>
            </a:r>
            <a:endParaRPr lang="en-US" dirty="0"/>
          </a:p>
        </p:txBody>
      </p:sp>
      <p:sp>
        <p:nvSpPr>
          <p:cNvPr id="3" name="Text Placeholder 2"/>
          <p:cNvSpPr>
            <a:spLocks noGrp="1"/>
          </p:cNvSpPr>
          <p:nvPr>
            <p:ph type="body" sz="quarter" idx="10"/>
          </p:nvPr>
        </p:nvSpPr>
        <p:spPr/>
        <p:txBody>
          <a:bodyPr/>
          <a:lstStyle/>
          <a:p>
            <a:r>
              <a:rPr lang="en-US" dirty="0"/>
              <a:t>Identify the following things:</a:t>
            </a:r>
          </a:p>
          <a:p>
            <a:pPr lvl="1"/>
            <a:r>
              <a:rPr lang="en-US" dirty="0"/>
              <a:t>Project objectives</a:t>
            </a:r>
          </a:p>
          <a:p>
            <a:pPr lvl="1"/>
            <a:r>
              <a:rPr lang="en-US" dirty="0"/>
              <a:t>Target audience</a:t>
            </a:r>
          </a:p>
          <a:p>
            <a:pPr lvl="1"/>
            <a:r>
              <a:rPr lang="en-US" dirty="0"/>
              <a:t>Goals</a:t>
            </a:r>
          </a:p>
          <a:p>
            <a:pPr lvl="1"/>
            <a:r>
              <a:rPr lang="en-US" dirty="0"/>
              <a:t>Sub-phases</a:t>
            </a:r>
          </a:p>
          <a:p>
            <a:pPr lvl="1"/>
            <a:r>
              <a:rPr lang="en-US" dirty="0"/>
              <a:t>Tasks</a:t>
            </a:r>
          </a:p>
          <a:p>
            <a:pPr lvl="1"/>
            <a:r>
              <a:rPr lang="en-US" dirty="0"/>
              <a:t>Resources</a:t>
            </a:r>
          </a:p>
          <a:p>
            <a:pPr lvl="1"/>
            <a:r>
              <a:rPr lang="en-US" dirty="0"/>
              <a:t>Budget</a:t>
            </a:r>
          </a:p>
          <a:p>
            <a:pPr lvl="1"/>
            <a:r>
              <a:rPr lang="en-US" dirty="0"/>
              <a:t>Schedule</a:t>
            </a:r>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640432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Project Scope</a:t>
            </a:r>
            <a:endParaRPr lang="en-US" dirty="0"/>
          </a:p>
        </p:txBody>
      </p:sp>
      <p:sp>
        <p:nvSpPr>
          <p:cNvPr id="3" name="Text Placeholder 2"/>
          <p:cNvSpPr>
            <a:spLocks noGrp="1"/>
          </p:cNvSpPr>
          <p:nvPr>
            <p:ph type="body" sz="quarter" idx="10"/>
          </p:nvPr>
        </p:nvSpPr>
        <p:spPr>
          <a:xfrm>
            <a:off x="446088" y="1817371"/>
            <a:ext cx="5548312" cy="4343718"/>
          </a:xfrm>
        </p:spPr>
        <p:txBody>
          <a:bodyPr/>
          <a:lstStyle/>
          <a:p>
            <a:r>
              <a:rPr lang="en-US" dirty="0"/>
              <a:t>Scope Creep</a:t>
            </a:r>
          </a:p>
          <a:p>
            <a:pPr lvl="1"/>
            <a:r>
              <a:rPr lang="en-US" dirty="0"/>
              <a:t>Incremental expansion of the project scope.</a:t>
            </a:r>
          </a:p>
          <a:p>
            <a:pPr lvl="1"/>
            <a:r>
              <a:rPr lang="en-US" dirty="0"/>
              <a:t>Introducing features not originally planned.</a:t>
            </a:r>
          </a:p>
          <a:p>
            <a:pPr lvl="1"/>
            <a:r>
              <a:rPr lang="en-US" dirty="0"/>
              <a:t>Delays project and adds cost.</a:t>
            </a:r>
          </a:p>
        </p:txBody>
      </p:sp>
      <p:sp>
        <p:nvSpPr>
          <p:cNvPr id="4" name="Text Placeholder 3"/>
          <p:cNvSpPr>
            <a:spLocks noGrp="1"/>
          </p:cNvSpPr>
          <p:nvPr>
            <p:ph type="body" sz="quarter" idx="1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3701" y="1846052"/>
            <a:ext cx="2361589" cy="4684143"/>
          </a:xfrm>
          <a:prstGeom prst="rect">
            <a:avLst/>
          </a:prstGeom>
        </p:spPr>
      </p:pic>
    </p:spTree>
    <p:extLst>
      <p:ext uri="{BB962C8B-B14F-4D97-AF65-F5344CB8AC3E}">
        <p14:creationId xmlns:p14="http://schemas.microsoft.com/office/powerpoint/2010/main" val="565156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Flow Chart</a:t>
            </a:r>
          </a:p>
        </p:txBody>
      </p:sp>
      <p:sp>
        <p:nvSpPr>
          <p:cNvPr id="4" name="Text Placeholder 3"/>
          <p:cNvSpPr>
            <a:spLocks noGrp="1"/>
          </p:cNvSpPr>
          <p:nvPr>
            <p:ph type="body" sz="quarter" idx="11"/>
          </p:nvPr>
        </p:nvSpPr>
        <p:spPr/>
        <p:txBody>
          <a:bodyPr/>
          <a:lstStyle/>
          <a:p>
            <a:endParaRPr lang="en-US" dirty="0"/>
          </a:p>
        </p:txBody>
      </p:sp>
      <p:graphicFrame>
        <p:nvGraphicFramePr>
          <p:cNvPr id="5" name="Diagram 4"/>
          <p:cNvGraphicFramePr/>
          <p:nvPr>
            <p:extLst/>
          </p:nvPr>
        </p:nvGraphicFramePr>
        <p:xfrm>
          <a:off x="150963" y="2403485"/>
          <a:ext cx="3546894" cy="3037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p:cNvPicPr>
            <a:picLocks noChangeAspect="1" noChangeArrowheads="1"/>
          </p:cNvPicPr>
          <p:nvPr/>
        </p:nvPicPr>
        <p:blipFill rotWithShape="1">
          <a:blip r:embed="rId7" cstate="print"/>
          <a:srcRect l="16987" t="29627" r="55984" b="29639"/>
          <a:stretch/>
        </p:blipFill>
        <p:spPr bwMode="auto">
          <a:xfrm>
            <a:off x="4399469" y="1794294"/>
            <a:ext cx="4451230" cy="4623759"/>
          </a:xfrm>
          <a:prstGeom prst="rect">
            <a:avLst/>
          </a:prstGeom>
          <a:noFill/>
          <a:ln w="9525">
            <a:noFill/>
            <a:miter lim="800000"/>
            <a:headEnd/>
            <a:tailEnd/>
          </a:ln>
        </p:spPr>
      </p:pic>
      <p:cxnSp>
        <p:nvCxnSpPr>
          <p:cNvPr id="7" name="Straight Arrow Connector 6"/>
          <p:cNvCxnSpPr/>
          <p:nvPr/>
        </p:nvCxnSpPr>
        <p:spPr>
          <a:xfrm>
            <a:off x="3233057" y="3881887"/>
            <a:ext cx="1287185"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556739" y="3329796"/>
            <a:ext cx="1293963" cy="1200329"/>
          </a:xfrm>
          <a:prstGeom prst="rect">
            <a:avLst/>
          </a:prstGeom>
          <a:noFill/>
        </p:spPr>
        <p:txBody>
          <a:bodyPr wrap="square" rtlCol="0">
            <a:spAutoFit/>
          </a:bodyPr>
          <a:lstStyle/>
          <a:p>
            <a:r>
              <a:rPr lang="en-US" dirty="0" smtClean="0"/>
              <a:t>Write Materials on the sides.</a:t>
            </a:r>
            <a:endParaRPr lang="en-US" dirty="0"/>
          </a:p>
        </p:txBody>
      </p:sp>
    </p:spTree>
    <p:extLst>
      <p:ext uri="{BB962C8B-B14F-4D97-AF65-F5344CB8AC3E}">
        <p14:creationId xmlns:p14="http://schemas.microsoft.com/office/powerpoint/2010/main" val="271377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Schedule</a:t>
            </a:r>
          </a:p>
        </p:txBody>
      </p:sp>
      <p:sp>
        <p:nvSpPr>
          <p:cNvPr id="4" name="Text Placeholder 3"/>
          <p:cNvSpPr>
            <a:spLocks noGrp="1"/>
          </p:cNvSpPr>
          <p:nvPr>
            <p:ph type="body" sz="quarter" idx="11"/>
          </p:nvPr>
        </p:nvSpPr>
        <p:spPr/>
        <p:txBody>
          <a:bodyPr/>
          <a:lstStyle/>
          <a:p>
            <a:endParaRPr lang="en-US"/>
          </a:p>
        </p:txBody>
      </p:sp>
      <p:pic>
        <p:nvPicPr>
          <p:cNvPr id="5" name="Picture 3"/>
          <p:cNvPicPr>
            <a:picLocks noChangeAspect="1" noChangeArrowheads="1"/>
          </p:cNvPicPr>
          <p:nvPr/>
        </p:nvPicPr>
        <p:blipFill rotWithShape="1">
          <a:blip r:embed="rId2" cstate="print"/>
          <a:srcRect l="25000" t="27916" r="25007" b="37500"/>
          <a:stretch/>
        </p:blipFill>
        <p:spPr bwMode="auto">
          <a:xfrm>
            <a:off x="524534" y="1858753"/>
            <a:ext cx="8081973" cy="4192437"/>
          </a:xfrm>
          <a:prstGeom prst="rect">
            <a:avLst/>
          </a:prstGeom>
          <a:noFill/>
          <a:ln w="9525">
            <a:noFill/>
            <a:miter lim="800000"/>
            <a:headEnd/>
            <a:tailEnd/>
          </a:ln>
        </p:spPr>
      </p:pic>
    </p:spTree>
    <p:extLst>
      <p:ext uri="{BB962C8B-B14F-4D97-AF65-F5344CB8AC3E}">
        <p14:creationId xmlns:p14="http://schemas.microsoft.com/office/powerpoint/2010/main" val="1925842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a:t>
            </a:r>
            <a:endParaRPr lang="en-US" dirty="0"/>
          </a:p>
        </p:txBody>
      </p:sp>
      <p:sp>
        <p:nvSpPr>
          <p:cNvPr id="3" name="Text Placeholder 2"/>
          <p:cNvSpPr>
            <a:spLocks noGrp="1"/>
          </p:cNvSpPr>
          <p:nvPr>
            <p:ph type="body" sz="quarter" idx="10"/>
          </p:nvPr>
        </p:nvSpPr>
        <p:spPr/>
        <p:txBody>
          <a:bodyPr/>
          <a:lstStyle/>
          <a:p>
            <a:pPr marL="466725" lvl="1" indent="-457200">
              <a:spcBef>
                <a:spcPts val="1000"/>
              </a:spcBef>
              <a:buFont typeface="Wingdings" charset="2"/>
              <a:buChar char="q"/>
            </a:pPr>
            <a:r>
              <a:rPr lang="en-US" dirty="0" smtClean="0"/>
              <a:t>Planning </a:t>
            </a:r>
            <a:r>
              <a:rPr lang="en-US" dirty="0"/>
              <a:t>is an important step because the amount of time and energy dedicated to planning will correlate directly to how well the project stays on schedule, on budget, and how well it meets its goals</a:t>
            </a:r>
            <a:r>
              <a:rPr lang="en-US" dirty="0" smtClean="0"/>
              <a:t>.</a:t>
            </a:r>
          </a:p>
          <a:p>
            <a:pPr lvl="1"/>
            <a:r>
              <a:rPr lang="en-US" dirty="0"/>
              <a:t>File requirements</a:t>
            </a:r>
          </a:p>
          <a:p>
            <a:pPr lvl="1"/>
            <a:r>
              <a:rPr lang="en-US" dirty="0"/>
              <a:t>File management</a:t>
            </a:r>
          </a:p>
          <a:p>
            <a:pPr lvl="1"/>
            <a:r>
              <a:rPr lang="en-US" dirty="0"/>
              <a:t>Color scheme</a:t>
            </a:r>
          </a:p>
          <a:p>
            <a:pPr lvl="1"/>
            <a:r>
              <a:rPr lang="en-US" dirty="0"/>
              <a:t>Typography</a:t>
            </a:r>
          </a:p>
          <a:p>
            <a:pPr lvl="1"/>
            <a:r>
              <a:rPr lang="en-US" dirty="0"/>
              <a:t>Logos/images created or located</a:t>
            </a:r>
          </a:p>
          <a:p>
            <a:pPr lvl="1"/>
            <a:r>
              <a:rPr lang="en-US" dirty="0"/>
              <a:t>Script/Storyboard/Mock Layout </a:t>
            </a:r>
            <a:r>
              <a:rPr lang="en-US" dirty="0" smtClean="0"/>
              <a:t>created</a:t>
            </a:r>
            <a:endParaRPr lang="en-US" dirty="0"/>
          </a:p>
        </p:txBody>
      </p:sp>
      <p:sp>
        <p:nvSpPr>
          <p:cNvPr id="4" name="Text Placeholder 3"/>
          <p:cNvSpPr>
            <a:spLocks noGrp="1"/>
          </p:cNvSpPr>
          <p:nvPr>
            <p:ph type="body" sz="quarter" idx="11"/>
          </p:nvPr>
        </p:nvSpPr>
        <p:spPr>
          <a:xfrm>
            <a:off x="423228" y="6466205"/>
            <a:ext cx="5154612" cy="330200"/>
          </a:xfrm>
        </p:spPr>
        <p:txBody>
          <a:bodyPr/>
          <a:lstStyle/>
          <a:p>
            <a:endParaRPr lang="en-US"/>
          </a:p>
        </p:txBody>
      </p:sp>
    </p:spTree>
    <p:extLst>
      <p:ext uri="{BB962C8B-B14F-4D97-AF65-F5344CB8AC3E}">
        <p14:creationId xmlns:p14="http://schemas.microsoft.com/office/powerpoint/2010/main" val="769437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Doing</a:t>
            </a:r>
            <a:endParaRPr lang="en-US" dirty="0"/>
          </a:p>
        </p:txBody>
      </p:sp>
      <p:sp>
        <p:nvSpPr>
          <p:cNvPr id="3" name="Text Placeholder 2"/>
          <p:cNvSpPr>
            <a:spLocks noGrp="1"/>
          </p:cNvSpPr>
          <p:nvPr>
            <p:ph type="body" sz="quarter" idx="10"/>
          </p:nvPr>
        </p:nvSpPr>
        <p:spPr/>
        <p:txBody>
          <a:bodyPr/>
          <a:lstStyle/>
          <a:p>
            <a:pPr marL="463550" lvl="1" indent="-463550">
              <a:spcBef>
                <a:spcPts val="1000"/>
              </a:spcBef>
              <a:buFont typeface="Wingdings" charset="2"/>
              <a:buChar char="q"/>
            </a:pPr>
            <a:r>
              <a:rPr lang="en-US" dirty="0"/>
              <a:t>The core of the project </a:t>
            </a:r>
            <a:r>
              <a:rPr lang="en-US" dirty="0" smtClean="0"/>
              <a:t>is doing, </a:t>
            </a:r>
            <a:r>
              <a:rPr lang="en-US" dirty="0"/>
              <a:t>the execution—the implementation of the plans. In order to accomplish their goals, members will be monitoring their work, collaborating with team members, assessing their progress, and revising their project plans as necessary</a:t>
            </a:r>
            <a:r>
              <a:rPr lang="en-US" dirty="0" smtClean="0"/>
              <a:t>.</a:t>
            </a:r>
          </a:p>
          <a:p>
            <a:pPr lvl="1"/>
            <a:r>
              <a:rPr lang="en-US" dirty="0"/>
              <a:t>Create needed project elements</a:t>
            </a:r>
          </a:p>
          <a:p>
            <a:pPr lvl="1"/>
            <a:r>
              <a:rPr lang="en-US" dirty="0"/>
              <a:t>Compile and edit project </a:t>
            </a:r>
          </a:p>
          <a:p>
            <a:pPr lvl="1"/>
            <a:r>
              <a:rPr lang="en-US" dirty="0"/>
              <a:t>Monitor schedule and task completion </a:t>
            </a:r>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933259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t="10388"/>
          <a:stretch/>
        </p:blipFill>
        <p:spPr bwMode="auto">
          <a:xfrm>
            <a:off x="4582814" y="4310147"/>
            <a:ext cx="4459586" cy="1734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Title 1"/>
          <p:cNvSpPr>
            <a:spLocks noGrp="1"/>
          </p:cNvSpPr>
          <p:nvPr>
            <p:ph type="title"/>
          </p:nvPr>
        </p:nvSpPr>
        <p:spPr/>
        <p:txBody>
          <a:bodyPr/>
          <a:lstStyle/>
          <a:p>
            <a:r>
              <a:rPr lang="en-US" dirty="0" smtClean="0"/>
              <a:t>Reviewing</a:t>
            </a:r>
            <a:endParaRPr lang="en-US" dirty="0"/>
          </a:p>
        </p:txBody>
      </p:sp>
      <p:sp>
        <p:nvSpPr>
          <p:cNvPr id="3" name="Text Placeholder 2"/>
          <p:cNvSpPr>
            <a:spLocks noGrp="1"/>
          </p:cNvSpPr>
          <p:nvPr>
            <p:ph type="body" sz="quarter" idx="10"/>
          </p:nvPr>
        </p:nvSpPr>
        <p:spPr/>
        <p:txBody>
          <a:bodyPr/>
          <a:lstStyle/>
          <a:p>
            <a:pPr marL="463550" lvl="1" indent="-463550">
              <a:spcBef>
                <a:spcPts val="1000"/>
              </a:spcBef>
              <a:buFont typeface="Wingdings" charset="2"/>
              <a:buChar char="q"/>
            </a:pPr>
            <a:r>
              <a:rPr lang="en-US" dirty="0" smtClean="0"/>
              <a:t>Reviewing </a:t>
            </a:r>
            <a:r>
              <a:rPr lang="en-US" dirty="0"/>
              <a:t>is the opportunity to focus on the effectiveness of the team’s processes and the quality of the project deliverables. In this final stage, the focus is on assessing and celebrating the achievements of the entire project</a:t>
            </a:r>
            <a:r>
              <a:rPr lang="en-US" dirty="0" smtClean="0"/>
              <a:t>.</a:t>
            </a:r>
          </a:p>
          <a:p>
            <a:pPr lvl="1"/>
            <a:r>
              <a:rPr lang="en-US" dirty="0"/>
              <a:t>Preview proofs</a:t>
            </a:r>
          </a:p>
          <a:p>
            <a:pPr lvl="1"/>
            <a:r>
              <a:rPr lang="en-US" dirty="0"/>
              <a:t>Revise based on feedback</a:t>
            </a:r>
          </a:p>
          <a:p>
            <a:pPr lvl="1"/>
            <a:r>
              <a:rPr lang="en-US" dirty="0"/>
              <a:t>Optimize files</a:t>
            </a:r>
          </a:p>
          <a:p>
            <a:pPr lvl="1"/>
            <a:r>
              <a:rPr lang="en-US" dirty="0"/>
              <a:t>Publish in final </a:t>
            </a:r>
            <a:r>
              <a:rPr lang="en-US" dirty="0" smtClean="0"/>
              <a:t>format</a:t>
            </a:r>
            <a:endParaRPr lang="en-US" dirty="0"/>
          </a:p>
          <a:p>
            <a:endParaRPr lang="en-US" dirty="0"/>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858870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Pre-Production</a:t>
            </a:r>
            <a:endParaRPr lang="en-US" dirty="0"/>
          </a:p>
        </p:txBody>
      </p:sp>
      <p:sp>
        <p:nvSpPr>
          <p:cNvPr id="3" name="Text Placeholder 2"/>
          <p:cNvSpPr>
            <a:spLocks noGrp="1"/>
          </p:cNvSpPr>
          <p:nvPr>
            <p:ph type="body" sz="quarter" idx="10"/>
          </p:nvPr>
        </p:nvSpPr>
        <p:spPr/>
        <p:txBody>
          <a:bodyPr/>
          <a:lstStyle/>
          <a:p>
            <a:r>
              <a:rPr lang="en-US" dirty="0"/>
              <a:t>Meet with the client to create a project plan:</a:t>
            </a:r>
          </a:p>
          <a:p>
            <a:pPr lvl="1"/>
            <a:r>
              <a:rPr lang="en-US" dirty="0"/>
              <a:t>Determine the purpose of the video </a:t>
            </a:r>
            <a:r>
              <a:rPr lang="en-US" dirty="0" smtClean="0"/>
              <a:t>production.</a:t>
            </a:r>
            <a:endParaRPr lang="en-US" dirty="0"/>
          </a:p>
          <a:p>
            <a:pPr lvl="1"/>
            <a:r>
              <a:rPr lang="en-US" dirty="0"/>
              <a:t>Define a target </a:t>
            </a:r>
            <a:r>
              <a:rPr lang="en-US" dirty="0" smtClean="0"/>
              <a:t>audience.</a:t>
            </a:r>
            <a:endParaRPr lang="en-US" dirty="0"/>
          </a:p>
          <a:p>
            <a:pPr lvl="1"/>
            <a:r>
              <a:rPr lang="en-US" dirty="0"/>
              <a:t>Set overall goals of the </a:t>
            </a:r>
            <a:r>
              <a:rPr lang="en-US" dirty="0" smtClean="0"/>
              <a:t>video.</a:t>
            </a:r>
            <a:endParaRPr lang="en-US" dirty="0"/>
          </a:p>
          <a:p>
            <a:pPr lvl="1"/>
            <a:r>
              <a:rPr lang="en-US" dirty="0"/>
              <a:t>Agree on deadlines for phases of the </a:t>
            </a:r>
            <a:r>
              <a:rPr lang="en-US" dirty="0" smtClean="0"/>
              <a:t>project.</a:t>
            </a:r>
            <a:endParaRPr lang="en-US" dirty="0"/>
          </a:p>
          <a:p>
            <a:pPr lvl="1"/>
            <a:r>
              <a:rPr lang="en-US" dirty="0"/>
              <a:t>Create a budget for the </a:t>
            </a:r>
            <a:r>
              <a:rPr lang="en-US" dirty="0" smtClean="0"/>
              <a:t>production.</a:t>
            </a:r>
            <a:endParaRPr lang="en-US" dirty="0"/>
          </a:p>
          <a:p>
            <a:pPr lvl="1"/>
            <a:r>
              <a:rPr lang="en-US" dirty="0"/>
              <a:t>Decide what equipment will be necessary to create the video </a:t>
            </a:r>
            <a:r>
              <a:rPr lang="en-US" dirty="0" smtClean="0"/>
              <a:t>project.</a:t>
            </a:r>
            <a:endParaRPr lang="en-US" dirty="0"/>
          </a:p>
          <a:p>
            <a:endParaRPr lang="en-US" dirty="0"/>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7755324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a:t>
            </a:r>
            <a:r>
              <a:rPr lang="en-US" dirty="0" smtClean="0"/>
              <a:t>Video</a:t>
            </a:r>
            <a:endParaRPr lang="en-US" dirty="0"/>
          </a:p>
        </p:txBody>
      </p:sp>
      <p:sp>
        <p:nvSpPr>
          <p:cNvPr id="3" name="Text Placeholder 2"/>
          <p:cNvSpPr>
            <a:spLocks noGrp="1"/>
          </p:cNvSpPr>
          <p:nvPr>
            <p:ph type="body" sz="quarter" idx="10"/>
          </p:nvPr>
        </p:nvSpPr>
        <p:spPr/>
        <p:txBody>
          <a:bodyPr/>
          <a:lstStyle/>
          <a:p>
            <a:r>
              <a:rPr lang="en-US" dirty="0"/>
              <a:t>Moving images that have been captured, created, or edited </a:t>
            </a:r>
            <a:r>
              <a:rPr lang="en-US" dirty="0" smtClean="0"/>
              <a:t>electronically.</a:t>
            </a:r>
            <a:endParaRPr lang="en-US" dirty="0"/>
          </a:p>
          <a:p>
            <a:pPr lvl="1"/>
            <a:r>
              <a:rPr lang="en-US" dirty="0" smtClean="0"/>
              <a:t>Digital </a:t>
            </a:r>
            <a:r>
              <a:rPr lang="en-US" dirty="0"/>
              <a:t>video signals transmit information in the form of individual bits of </a:t>
            </a:r>
            <a:r>
              <a:rPr lang="en-US" dirty="0" smtClean="0"/>
              <a:t>data.</a:t>
            </a:r>
          </a:p>
          <a:p>
            <a:pPr lvl="1"/>
            <a:r>
              <a:rPr lang="en-US" dirty="0" smtClean="0"/>
              <a:t>Analog </a:t>
            </a:r>
            <a:r>
              <a:rPr lang="en-US" dirty="0"/>
              <a:t>(non-digital) video signals transmit information continuously in the form of a </a:t>
            </a:r>
            <a:r>
              <a:rPr lang="en-US" dirty="0" smtClean="0"/>
              <a:t>wave.</a:t>
            </a:r>
            <a:endParaRPr lang="en-US" dirty="0"/>
          </a:p>
          <a:p>
            <a:pPr lvl="1"/>
            <a:endParaRPr lang="en-US" dirty="0"/>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0815952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Pre-Production</a:t>
            </a:r>
            <a:endParaRPr lang="en-US" dirty="0"/>
          </a:p>
        </p:txBody>
      </p:sp>
      <p:sp>
        <p:nvSpPr>
          <p:cNvPr id="3" name="Text Placeholder 2"/>
          <p:cNvSpPr>
            <a:spLocks noGrp="1"/>
          </p:cNvSpPr>
          <p:nvPr>
            <p:ph type="body" sz="quarter" idx="10"/>
          </p:nvPr>
        </p:nvSpPr>
        <p:spPr/>
        <p:txBody>
          <a:bodyPr/>
          <a:lstStyle/>
          <a:p>
            <a:r>
              <a:rPr lang="en-US" dirty="0"/>
              <a:t>Script Writing</a:t>
            </a:r>
          </a:p>
          <a:p>
            <a:pPr lvl="1"/>
            <a:r>
              <a:rPr lang="en-US" dirty="0" smtClean="0"/>
              <a:t>Script is needed </a:t>
            </a:r>
            <a:r>
              <a:rPr lang="en-US" dirty="0"/>
              <a:t>to tell the actors (both on screen and for a voiceover) what to say and when.  The script </a:t>
            </a:r>
            <a:r>
              <a:rPr lang="en-US" dirty="0" smtClean="0"/>
              <a:t>also gives </a:t>
            </a:r>
            <a:r>
              <a:rPr lang="en-US" dirty="0"/>
              <a:t>direction to set lighting, sound effects, and other components of the project.</a:t>
            </a:r>
          </a:p>
          <a:p>
            <a:r>
              <a:rPr lang="en-US" dirty="0"/>
              <a:t>I</a:t>
            </a:r>
            <a:r>
              <a:rPr lang="en-US" dirty="0" smtClean="0"/>
              <a:t>t </a:t>
            </a:r>
            <a:r>
              <a:rPr lang="en-US" dirty="0"/>
              <a:t>is important to consider the following:</a:t>
            </a:r>
          </a:p>
          <a:p>
            <a:pPr lvl="1"/>
            <a:r>
              <a:rPr lang="en-US" dirty="0"/>
              <a:t>The overall goals of the </a:t>
            </a:r>
            <a:r>
              <a:rPr lang="en-US" dirty="0" smtClean="0"/>
              <a:t>video project</a:t>
            </a:r>
            <a:r>
              <a:rPr lang="en-US" dirty="0"/>
              <a:t>.</a:t>
            </a:r>
          </a:p>
          <a:p>
            <a:pPr lvl="1"/>
            <a:r>
              <a:rPr lang="en-US" dirty="0"/>
              <a:t>The target audience of the project.</a:t>
            </a:r>
          </a:p>
          <a:p>
            <a:pPr lvl="1"/>
            <a:r>
              <a:rPr lang="en-US" dirty="0"/>
              <a:t>The accepted vernacular of the target audience.</a:t>
            </a:r>
          </a:p>
          <a:p>
            <a:pPr lvl="1"/>
            <a:r>
              <a:rPr lang="en-US" dirty="0"/>
              <a:t>The readers (performers) of the script.</a:t>
            </a:r>
          </a:p>
          <a:p>
            <a:endParaRPr lang="en-US" dirty="0"/>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995064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Pre-Production</a:t>
            </a:r>
            <a:endParaRPr lang="en-US" dirty="0"/>
          </a:p>
        </p:txBody>
      </p:sp>
      <p:sp>
        <p:nvSpPr>
          <p:cNvPr id="3" name="Text Placeholder 2"/>
          <p:cNvSpPr>
            <a:spLocks noGrp="1"/>
          </p:cNvSpPr>
          <p:nvPr>
            <p:ph type="body" sz="quarter" idx="10"/>
          </p:nvPr>
        </p:nvSpPr>
        <p:spPr>
          <a:xfrm>
            <a:off x="446088" y="1817371"/>
            <a:ext cx="4660750" cy="4343718"/>
          </a:xfrm>
        </p:spPr>
        <p:txBody>
          <a:bodyPr/>
          <a:lstStyle/>
          <a:p>
            <a:r>
              <a:rPr lang="en-US" dirty="0" smtClean="0"/>
              <a:t>Create the storyboard:</a:t>
            </a:r>
          </a:p>
          <a:p>
            <a:pPr lvl="1"/>
            <a:r>
              <a:rPr lang="en-US" dirty="0"/>
              <a:t>Sketch out a visual representation of each major scene or major phase of the video </a:t>
            </a:r>
            <a:r>
              <a:rPr lang="en-US" dirty="0" smtClean="0"/>
              <a:t>project.</a:t>
            </a:r>
            <a:endParaRPr lang="en-US" dirty="0"/>
          </a:p>
          <a:p>
            <a:pPr lvl="1"/>
            <a:r>
              <a:rPr lang="en-US" dirty="0"/>
              <a:t>Provide information about the audio sources, camera movements, and </a:t>
            </a:r>
            <a:r>
              <a:rPr lang="en-US" dirty="0" smtClean="0"/>
              <a:t>transitions.</a:t>
            </a:r>
            <a:endParaRPr lang="en-US" dirty="0"/>
          </a:p>
          <a:p>
            <a:pPr lvl="1"/>
            <a:endParaRPr lang="en-US" dirty="0"/>
          </a:p>
        </p:txBody>
      </p:sp>
      <p:sp>
        <p:nvSpPr>
          <p:cNvPr id="4" name="Text Placeholder 3"/>
          <p:cNvSpPr>
            <a:spLocks noGrp="1"/>
          </p:cNvSpPr>
          <p:nvPr>
            <p:ph type="body" sz="quarter" idx="11"/>
          </p:nvPr>
        </p:nvSpPr>
        <p:spPr/>
        <p:txBody>
          <a:bodyPr/>
          <a:lstStyle/>
          <a:p>
            <a:endParaRPr lang="en-US"/>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l="12289" t="6850" r="18118" b="5919"/>
          <a:stretch>
            <a:fillRect/>
          </a:stretch>
        </p:blipFill>
        <p:spPr bwMode="auto">
          <a:xfrm>
            <a:off x="4819352" y="2173856"/>
            <a:ext cx="4043188" cy="3910582"/>
          </a:xfrm>
          <a:prstGeom prst="rect">
            <a:avLst/>
          </a:prstGeom>
          <a:noFill/>
          <a:ln>
            <a:noFill/>
          </a:ln>
          <a:effectLst/>
          <a:extLst>
            <a:ext uri="{909E8E84-426E-40DD-AFC4-6F175D3DCCD1}">
              <a14:hiddenFill xmlns:a14="http://schemas.microsoft.com/office/drawing/2010/main">
                <a:blipFill dpi="0" rotWithShape="0">
                  <a:blip/>
                  <a:srcRect l="12289" t="6850" r="18118" b="5919"/>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949600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Pre-Production</a:t>
            </a:r>
            <a:endParaRPr lang="en-US" dirty="0"/>
          </a:p>
        </p:txBody>
      </p:sp>
      <p:sp>
        <p:nvSpPr>
          <p:cNvPr id="3" name="Text Placeholder 2"/>
          <p:cNvSpPr>
            <a:spLocks noGrp="1"/>
          </p:cNvSpPr>
          <p:nvPr>
            <p:ph type="body" sz="quarter" idx="10"/>
          </p:nvPr>
        </p:nvSpPr>
        <p:spPr/>
        <p:txBody>
          <a:bodyPr/>
          <a:lstStyle/>
          <a:p>
            <a:r>
              <a:rPr lang="en-US" dirty="0"/>
              <a:t>Create a shot list in the sequence of the storyboard for the camera </a:t>
            </a:r>
            <a:r>
              <a:rPr lang="en-US" dirty="0" smtClean="0"/>
              <a:t>operators.</a:t>
            </a:r>
            <a:endParaRPr lang="en-US" dirty="0"/>
          </a:p>
          <a:p>
            <a:r>
              <a:rPr lang="en-US" dirty="0"/>
              <a:t>Get any actors or other on-camera participants to sign a talent release </a:t>
            </a:r>
            <a:r>
              <a:rPr lang="en-US" dirty="0" smtClean="0"/>
              <a:t>document.</a:t>
            </a:r>
          </a:p>
          <a:p>
            <a:r>
              <a:rPr lang="en-US" dirty="0"/>
              <a:t>Gather and manage information and digital assets provided by the </a:t>
            </a:r>
            <a:r>
              <a:rPr lang="en-US" dirty="0" smtClean="0"/>
              <a:t>client.</a:t>
            </a:r>
            <a:endParaRPr lang="en-US" dirty="0"/>
          </a:p>
          <a:p>
            <a:r>
              <a:rPr lang="en-US" dirty="0"/>
              <a:t>Create a file-naming convention to assure proper organization and </a:t>
            </a:r>
            <a:r>
              <a:rPr lang="en-US" dirty="0" smtClean="0"/>
              <a:t>storage.</a:t>
            </a:r>
            <a:endParaRPr lang="en-US" dirty="0"/>
          </a:p>
          <a:p>
            <a:r>
              <a:rPr lang="en-US" dirty="0"/>
              <a:t>Save and organize files for easy and quick </a:t>
            </a:r>
            <a:r>
              <a:rPr lang="en-US" dirty="0" smtClean="0"/>
              <a:t>access.</a:t>
            </a:r>
            <a:endParaRPr lang="en-US" dirty="0"/>
          </a:p>
          <a:p>
            <a:endParaRPr lang="en-US" dirty="0"/>
          </a:p>
          <a:p>
            <a:endParaRPr lang="en-US" dirty="0"/>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218328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Pre-Production</a:t>
            </a:r>
            <a:endParaRPr lang="en-US" dirty="0"/>
          </a:p>
        </p:txBody>
      </p:sp>
      <p:sp>
        <p:nvSpPr>
          <p:cNvPr id="3" name="Text Placeholder 2"/>
          <p:cNvSpPr>
            <a:spLocks noGrp="1"/>
          </p:cNvSpPr>
          <p:nvPr>
            <p:ph type="body" sz="quarter" idx="10"/>
          </p:nvPr>
        </p:nvSpPr>
        <p:spPr/>
        <p:txBody>
          <a:bodyPr/>
          <a:lstStyle/>
          <a:p>
            <a:r>
              <a:rPr lang="en-US" dirty="0"/>
              <a:t>Choose appropriate </a:t>
            </a:r>
            <a:r>
              <a:rPr lang="en-US" dirty="0" smtClean="0"/>
              <a:t>equipment:</a:t>
            </a:r>
          </a:p>
          <a:p>
            <a:pPr lvl="1"/>
            <a:r>
              <a:rPr lang="en-US" dirty="0" smtClean="0"/>
              <a:t>Choose camera(s)</a:t>
            </a:r>
          </a:p>
          <a:p>
            <a:pPr lvl="1"/>
            <a:r>
              <a:rPr lang="en-US" dirty="0" smtClean="0"/>
              <a:t>Choose microphone(s)</a:t>
            </a:r>
          </a:p>
          <a:p>
            <a:pPr lvl="1"/>
            <a:r>
              <a:rPr lang="en-US" dirty="0" smtClean="0"/>
              <a:t>Choose cables</a:t>
            </a:r>
          </a:p>
          <a:p>
            <a:r>
              <a:rPr lang="en-US" dirty="0"/>
              <a:t>O</a:t>
            </a:r>
            <a:r>
              <a:rPr lang="en-US" dirty="0" smtClean="0"/>
              <a:t>ther </a:t>
            </a:r>
            <a:r>
              <a:rPr lang="en-US" dirty="0"/>
              <a:t>equipment </a:t>
            </a:r>
            <a:r>
              <a:rPr lang="en-US" dirty="0" smtClean="0"/>
              <a:t>(video mixer).</a:t>
            </a:r>
          </a:p>
          <a:p>
            <a:pPr lvl="1"/>
            <a:r>
              <a:rPr lang="en-US" dirty="0"/>
              <a:t>Mostly used for live video </a:t>
            </a:r>
            <a:r>
              <a:rPr lang="en-US" dirty="0" smtClean="0"/>
              <a:t>productions.</a:t>
            </a:r>
            <a:endParaRPr lang="en-US" dirty="0"/>
          </a:p>
          <a:p>
            <a:pPr lvl="1"/>
            <a:r>
              <a:rPr lang="en-US" dirty="0"/>
              <a:t>Accepts multiple camera sources and combines them into one </a:t>
            </a:r>
            <a:r>
              <a:rPr lang="en-US" dirty="0" smtClean="0"/>
              <a:t>production.</a:t>
            </a:r>
            <a:endParaRPr lang="en-US" dirty="0"/>
          </a:p>
          <a:p>
            <a:pPr lvl="1"/>
            <a:r>
              <a:rPr lang="en-US" dirty="0"/>
              <a:t>Can automatically add transitions and effects to the input </a:t>
            </a:r>
            <a:r>
              <a:rPr lang="en-US" dirty="0" smtClean="0"/>
              <a:t>sources.</a:t>
            </a:r>
            <a:endParaRPr lang="en-US" dirty="0"/>
          </a:p>
          <a:p>
            <a:pPr lvl="1"/>
            <a:endParaRPr lang="en-US" dirty="0"/>
          </a:p>
        </p:txBody>
      </p:sp>
      <p:sp>
        <p:nvSpPr>
          <p:cNvPr id="4" name="Text Placeholder 3"/>
          <p:cNvSpPr>
            <a:spLocks noGrp="1"/>
          </p:cNvSpPr>
          <p:nvPr>
            <p:ph type="body" sz="quarter" idx="11"/>
          </p:nvPr>
        </p:nvSpPr>
        <p:spPr/>
        <p:txBody>
          <a:bodyPr/>
          <a:lstStyle/>
          <a:p>
            <a:endParaRPr lang="en-US"/>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l="9880" r="4939"/>
          <a:stretch>
            <a:fillRect/>
          </a:stretch>
        </p:blipFill>
        <p:spPr bwMode="auto">
          <a:xfrm>
            <a:off x="6003985" y="1919210"/>
            <a:ext cx="2708695" cy="2118942"/>
          </a:xfrm>
          <a:prstGeom prst="rect">
            <a:avLst/>
          </a:prstGeom>
          <a:noFill/>
          <a:ln>
            <a:noFill/>
          </a:ln>
          <a:effectLst/>
          <a:extLst>
            <a:ext uri="{909E8E84-426E-40DD-AFC4-6F175D3DCCD1}">
              <a14:hiddenFill xmlns:a14="http://schemas.microsoft.com/office/drawing/2010/main">
                <a:blipFill dpi="0" rotWithShape="0">
                  <a:blip/>
                  <a:srcRect l="9880" r="4939"/>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58853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Production</a:t>
            </a:r>
            <a:endParaRPr lang="en-US" dirty="0"/>
          </a:p>
        </p:txBody>
      </p:sp>
      <p:sp>
        <p:nvSpPr>
          <p:cNvPr id="3" name="Text Placeholder 2"/>
          <p:cNvSpPr>
            <a:spLocks noGrp="1"/>
          </p:cNvSpPr>
          <p:nvPr>
            <p:ph type="body" sz="quarter" idx="10"/>
          </p:nvPr>
        </p:nvSpPr>
        <p:spPr/>
        <p:txBody>
          <a:bodyPr/>
          <a:lstStyle/>
          <a:p>
            <a:r>
              <a:rPr lang="en-US" dirty="0"/>
              <a:t>In video production, the production phase consists only of recording footage with a </a:t>
            </a:r>
            <a:r>
              <a:rPr lang="en-US" dirty="0" smtClean="0"/>
              <a:t>camera.</a:t>
            </a:r>
            <a:endParaRPr lang="en-US" dirty="0"/>
          </a:p>
          <a:p>
            <a:r>
              <a:rPr lang="en-US" dirty="0"/>
              <a:t>NO editing!</a:t>
            </a:r>
          </a:p>
          <a:p>
            <a:endParaRPr lang="en-US" dirty="0"/>
          </a:p>
        </p:txBody>
      </p:sp>
      <p:sp>
        <p:nvSpPr>
          <p:cNvPr id="4" name="Text Placeholder 3"/>
          <p:cNvSpPr>
            <a:spLocks noGrp="1"/>
          </p:cNvSpPr>
          <p:nvPr>
            <p:ph type="body" sz="quarter" idx="1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9578" y="2920769"/>
            <a:ext cx="4968815" cy="3309987"/>
          </a:xfrm>
          <a:prstGeom prst="rect">
            <a:avLst/>
          </a:prstGeom>
        </p:spPr>
      </p:pic>
    </p:spTree>
    <p:extLst>
      <p:ext uri="{BB962C8B-B14F-4D97-AF65-F5344CB8AC3E}">
        <p14:creationId xmlns:p14="http://schemas.microsoft.com/office/powerpoint/2010/main" val="431913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Post-Production</a:t>
            </a:r>
            <a:endParaRPr lang="en-US" dirty="0"/>
          </a:p>
        </p:txBody>
      </p:sp>
      <p:sp>
        <p:nvSpPr>
          <p:cNvPr id="3" name="Text Placeholder 2"/>
          <p:cNvSpPr>
            <a:spLocks noGrp="1"/>
          </p:cNvSpPr>
          <p:nvPr>
            <p:ph type="body" sz="quarter" idx="10"/>
          </p:nvPr>
        </p:nvSpPr>
        <p:spPr/>
        <p:txBody>
          <a:bodyPr/>
          <a:lstStyle/>
          <a:p>
            <a:r>
              <a:rPr lang="en-US" dirty="0" smtClean="0"/>
              <a:t>Capture and name video footage.</a:t>
            </a:r>
          </a:p>
          <a:p>
            <a:r>
              <a:rPr lang="en-US" dirty="0" smtClean="0"/>
              <a:t>Edit video footage to match project needs.</a:t>
            </a:r>
          </a:p>
          <a:p>
            <a:r>
              <a:rPr lang="en-US" dirty="0" smtClean="0"/>
              <a:t>Apply special effects.</a:t>
            </a:r>
          </a:p>
          <a:p>
            <a:r>
              <a:rPr lang="en-US" dirty="0" smtClean="0"/>
              <a:t>Add audio.</a:t>
            </a:r>
          </a:p>
          <a:p>
            <a:r>
              <a:rPr lang="en-US" dirty="0" smtClean="0"/>
              <a:t>Add transitions.</a:t>
            </a:r>
          </a:p>
          <a:p>
            <a:r>
              <a:rPr lang="en-US" dirty="0" smtClean="0"/>
              <a:t>Add titles.</a:t>
            </a:r>
          </a:p>
          <a:p>
            <a:r>
              <a:rPr lang="en-US" dirty="0" smtClean="0"/>
              <a:t>Export final video to selected format.</a:t>
            </a:r>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488568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Post-Production</a:t>
            </a:r>
            <a:endParaRPr lang="en-US" dirty="0"/>
          </a:p>
        </p:txBody>
      </p:sp>
      <p:sp>
        <p:nvSpPr>
          <p:cNvPr id="3" name="Text Placeholder 2"/>
          <p:cNvSpPr>
            <a:spLocks noGrp="1"/>
          </p:cNvSpPr>
          <p:nvPr>
            <p:ph type="body" sz="quarter" idx="10"/>
          </p:nvPr>
        </p:nvSpPr>
        <p:spPr/>
        <p:txBody>
          <a:bodyPr/>
          <a:lstStyle/>
          <a:p>
            <a:r>
              <a:rPr lang="en-US" dirty="0"/>
              <a:t>Re-design the video production on client feedback (if necessary</a:t>
            </a:r>
            <a:r>
              <a:rPr lang="en-US" dirty="0" smtClean="0"/>
              <a:t>).</a:t>
            </a:r>
            <a:endParaRPr lang="en-US" dirty="0"/>
          </a:p>
          <a:p>
            <a:r>
              <a:rPr lang="en-US" dirty="0"/>
              <a:t>Render the video and re-export after addressing feedback.</a:t>
            </a:r>
          </a:p>
          <a:p>
            <a:r>
              <a:rPr lang="en-US" dirty="0" smtClean="0"/>
              <a:t>Watch </a:t>
            </a:r>
            <a:r>
              <a:rPr lang="en-US" dirty="0"/>
              <a:t>the exported video in its entirety to check for quality </a:t>
            </a:r>
            <a:r>
              <a:rPr lang="en-US" dirty="0" smtClean="0"/>
              <a:t>assurance.</a:t>
            </a:r>
            <a:endParaRPr lang="en-US" dirty="0"/>
          </a:p>
          <a:p>
            <a:endParaRPr lang="en-US" dirty="0"/>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0115922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Post-Production</a:t>
            </a:r>
            <a:endParaRPr lang="en-US" dirty="0"/>
          </a:p>
        </p:txBody>
      </p:sp>
      <p:sp>
        <p:nvSpPr>
          <p:cNvPr id="3" name="Text Placeholder 2"/>
          <p:cNvSpPr>
            <a:spLocks noGrp="1"/>
          </p:cNvSpPr>
          <p:nvPr>
            <p:ph type="body" sz="quarter" idx="10"/>
          </p:nvPr>
        </p:nvSpPr>
        <p:spPr/>
        <p:txBody>
          <a:bodyPr/>
          <a:lstStyle/>
          <a:p>
            <a:r>
              <a:rPr lang="en-US" dirty="0"/>
              <a:t>Optimize </a:t>
            </a:r>
            <a:r>
              <a:rPr lang="en-US" dirty="0" smtClean="0"/>
              <a:t>based </a:t>
            </a:r>
            <a:r>
              <a:rPr lang="en-US" dirty="0"/>
              <a:t>on </a:t>
            </a:r>
            <a:r>
              <a:rPr lang="en-US" dirty="0" smtClean="0"/>
              <a:t>specific client </a:t>
            </a:r>
            <a:r>
              <a:rPr lang="en-US" dirty="0"/>
              <a:t>n</a:t>
            </a:r>
            <a:r>
              <a:rPr lang="en-US" dirty="0" smtClean="0"/>
              <a:t>eeds</a:t>
            </a:r>
            <a:r>
              <a:rPr lang="en-US" dirty="0"/>
              <a:t>:</a:t>
            </a:r>
          </a:p>
          <a:p>
            <a:pPr lvl="1"/>
            <a:r>
              <a:rPr lang="en-US" dirty="0"/>
              <a:t>File Format Requirements</a:t>
            </a:r>
          </a:p>
          <a:p>
            <a:pPr lvl="2"/>
            <a:r>
              <a:rPr lang="en-US" dirty="0" smtClean="0"/>
              <a:t>Video files also use codecs.</a:t>
            </a:r>
            <a:endParaRPr lang="en-US" dirty="0"/>
          </a:p>
          <a:p>
            <a:pPr lvl="1"/>
            <a:r>
              <a:rPr lang="en-US" dirty="0"/>
              <a:t>File Size Requirements</a:t>
            </a:r>
          </a:p>
          <a:p>
            <a:pPr lvl="1"/>
            <a:r>
              <a:rPr lang="en-US" dirty="0"/>
              <a:t>File Name </a:t>
            </a:r>
            <a:r>
              <a:rPr lang="en-US" dirty="0" smtClean="0"/>
              <a:t>Requirements</a:t>
            </a:r>
            <a:endParaRPr lang="en-US" dirty="0"/>
          </a:p>
        </p:txBody>
      </p:sp>
      <p:sp>
        <p:nvSpPr>
          <p:cNvPr id="4" name="Text Placeholder 3"/>
          <p:cNvSpPr>
            <a:spLocks noGrp="1"/>
          </p:cNvSpPr>
          <p:nvPr>
            <p:ph type="body" sz="quarter" idx="11"/>
          </p:nvPr>
        </p:nvSpPr>
        <p:spPr/>
        <p:txBody>
          <a:bodyPr/>
          <a:lstStyle/>
          <a:p>
            <a:endParaRPr lang="en-US"/>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2125" y="3694922"/>
            <a:ext cx="2784475" cy="2524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9884714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Terms in Digital Media</a:t>
            </a:r>
          </a:p>
        </p:txBody>
      </p:sp>
      <p:sp>
        <p:nvSpPr>
          <p:cNvPr id="3" name="Text Placeholder 2"/>
          <p:cNvSpPr>
            <a:spLocks noGrp="1"/>
          </p:cNvSpPr>
          <p:nvPr>
            <p:ph type="body" sz="quarter" idx="10"/>
          </p:nvPr>
        </p:nvSpPr>
        <p:spPr/>
        <p:txBody>
          <a:bodyPr/>
          <a:lstStyle/>
          <a:p>
            <a:r>
              <a:rPr lang="en-US" dirty="0"/>
              <a:t>Intellectual Property</a:t>
            </a:r>
          </a:p>
          <a:p>
            <a:pPr lvl="1"/>
            <a:r>
              <a:rPr lang="en-US" dirty="0"/>
              <a:t>Original creations of the mind that can be protected by law; literary and artistic works, designs, symbols, images, names, etc. </a:t>
            </a:r>
          </a:p>
          <a:p>
            <a:r>
              <a:rPr lang="en-US" dirty="0"/>
              <a:t>Copyright</a:t>
            </a:r>
          </a:p>
          <a:p>
            <a:pPr lvl="1"/>
            <a:r>
              <a:rPr lang="en-US" dirty="0"/>
              <a:t>The exclusive legal right to reproduce, publish, sell or distribute the expression of an intellectual property (literature, design, audio, video, etc.)</a:t>
            </a:r>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339250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Terms in Digital Media</a:t>
            </a:r>
          </a:p>
        </p:txBody>
      </p:sp>
      <p:sp>
        <p:nvSpPr>
          <p:cNvPr id="3" name="Text Placeholder 2"/>
          <p:cNvSpPr>
            <a:spLocks noGrp="1"/>
          </p:cNvSpPr>
          <p:nvPr>
            <p:ph type="body" sz="quarter" idx="10"/>
          </p:nvPr>
        </p:nvSpPr>
        <p:spPr/>
        <p:txBody>
          <a:bodyPr/>
          <a:lstStyle/>
          <a:p>
            <a:r>
              <a:rPr lang="en-US" dirty="0"/>
              <a:t>Trademark</a:t>
            </a:r>
          </a:p>
          <a:p>
            <a:pPr lvl="1"/>
            <a:r>
              <a:rPr lang="en-US" dirty="0"/>
              <a:t>A mark (logo, symbol, word, phrase, etc.) legally registered or established by a company to represent a service or product; cannot be used without the permission of the owner.</a:t>
            </a:r>
          </a:p>
          <a:p>
            <a:r>
              <a:rPr lang="en-US" dirty="0"/>
              <a:t>Fair Use</a:t>
            </a:r>
          </a:p>
          <a:p>
            <a:pPr lvl="1"/>
            <a:r>
              <a:rPr lang="en-US" dirty="0"/>
              <a:t>A legal allowance of using a copyrighted material without permission from the owner, provided the circumstances are reasonable and do not make the material less </a:t>
            </a:r>
            <a:r>
              <a:rPr lang="en-US" dirty="0" smtClean="0"/>
              <a:t>profitable.</a:t>
            </a:r>
            <a:endParaRPr lang="en-US" dirty="0"/>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24438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Streaming Video</a:t>
            </a:r>
          </a:p>
        </p:txBody>
      </p:sp>
      <p:sp>
        <p:nvSpPr>
          <p:cNvPr id="3" name="Text Placeholder 2"/>
          <p:cNvSpPr>
            <a:spLocks noGrp="1"/>
          </p:cNvSpPr>
          <p:nvPr>
            <p:ph type="body" sz="quarter" idx="10"/>
          </p:nvPr>
        </p:nvSpPr>
        <p:spPr/>
        <p:txBody>
          <a:bodyPr/>
          <a:lstStyle/>
          <a:p>
            <a:r>
              <a:rPr lang="en-US" dirty="0"/>
              <a:t>Transmitting video files that can begin playing over the Internet as the remaining data is still being </a:t>
            </a:r>
            <a:r>
              <a:rPr lang="en-US" dirty="0" smtClean="0"/>
              <a:t>downloaded.</a:t>
            </a:r>
            <a:endParaRPr lang="en-US" dirty="0"/>
          </a:p>
          <a:p>
            <a:r>
              <a:rPr lang="en-US" dirty="0"/>
              <a:t>Creates little to no wait time to begin viewing the video </a:t>
            </a:r>
            <a:r>
              <a:rPr lang="en-US" dirty="0" smtClean="0"/>
              <a:t>file.</a:t>
            </a:r>
            <a:endParaRPr lang="en-US" dirty="0"/>
          </a:p>
          <a:p>
            <a:r>
              <a:rPr lang="en-US" dirty="0"/>
              <a:t>Example websites that use streaming video technology </a:t>
            </a:r>
            <a:r>
              <a:rPr lang="en-US" dirty="0" smtClean="0"/>
              <a:t>include: </a:t>
            </a:r>
            <a:r>
              <a:rPr lang="en-US" dirty="0"/>
              <a:t>YouTube, Netflix, </a:t>
            </a:r>
            <a:r>
              <a:rPr lang="en-US" dirty="0" err="1"/>
              <a:t>Vimeo</a:t>
            </a:r>
            <a:r>
              <a:rPr lang="en-US" dirty="0"/>
              <a:t>, </a:t>
            </a:r>
            <a:r>
              <a:rPr lang="en-US" dirty="0" err="1"/>
              <a:t>UStream</a:t>
            </a:r>
            <a:r>
              <a:rPr lang="en-US" dirty="0"/>
              <a:t>, etc.</a:t>
            </a:r>
          </a:p>
          <a:p>
            <a:endParaRPr lang="en-US" dirty="0"/>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138430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Creative Commons</a:t>
            </a:r>
          </a:p>
        </p:txBody>
      </p:sp>
      <p:sp>
        <p:nvSpPr>
          <p:cNvPr id="3" name="Text Placeholder 2"/>
          <p:cNvSpPr>
            <a:spLocks noGrp="1"/>
          </p:cNvSpPr>
          <p:nvPr>
            <p:ph type="body" sz="quarter" idx="10"/>
          </p:nvPr>
        </p:nvSpPr>
        <p:spPr/>
        <p:txBody>
          <a:bodyPr/>
          <a:lstStyle/>
          <a:p>
            <a:r>
              <a:rPr lang="en-US" dirty="0"/>
              <a:t>A nonprofit organization that enables the sharing and use of creativity and knowledge through free legal tools.</a:t>
            </a:r>
          </a:p>
          <a:p>
            <a:r>
              <a:rPr lang="en-US" dirty="0"/>
              <a:t>Free, easy-to-use copyright licenses provide a simple, standardized way to give the public permission to share and use your creative work — on conditions of your choice. </a:t>
            </a:r>
          </a:p>
          <a:p>
            <a:r>
              <a:rPr lang="en-US" dirty="0"/>
              <a:t>Creative Commons licenses are not an alternative to copyright. They work alongside copyright and enable you to modify your copyright terms to best suit your needs.</a:t>
            </a:r>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9343145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Creative Commons</a:t>
            </a:r>
          </a:p>
        </p:txBody>
      </p:sp>
      <p:sp>
        <p:nvSpPr>
          <p:cNvPr id="3" name="Text Placeholder 2"/>
          <p:cNvSpPr>
            <a:spLocks noGrp="1"/>
          </p:cNvSpPr>
          <p:nvPr>
            <p:ph type="body" sz="quarter" idx="10"/>
          </p:nvPr>
        </p:nvSpPr>
        <p:spPr/>
        <p:txBody>
          <a:bodyPr/>
          <a:lstStyle/>
          <a:p>
            <a:r>
              <a:rPr lang="en-US" dirty="0">
                <a:hlinkClick r:id="rId2"/>
              </a:rPr>
              <a:t>Creative Commons Video</a:t>
            </a:r>
            <a:endParaRPr lang="en-US" dirty="0"/>
          </a:p>
          <a:p>
            <a:r>
              <a:rPr lang="en-US" dirty="0">
                <a:hlinkClick r:id="rId3"/>
              </a:rPr>
              <a:t>Creative Commons Licenses</a:t>
            </a:r>
            <a:endParaRPr lang="en-US" dirty="0"/>
          </a:p>
          <a:p>
            <a:pPr lvl="1"/>
            <a:r>
              <a:rPr lang="en-US" dirty="0"/>
              <a:t>Six types with different features</a:t>
            </a:r>
          </a:p>
        </p:txBody>
      </p:sp>
      <p:sp>
        <p:nvSpPr>
          <p:cNvPr id="4" name="Text Placeholder 3"/>
          <p:cNvSpPr>
            <a:spLocks noGrp="1"/>
          </p:cNvSpPr>
          <p:nvPr>
            <p:ph type="body" sz="quarter" idx="11"/>
          </p:nvPr>
        </p:nvSpPr>
        <p:spPr/>
        <p:txBody>
          <a:bodyPr/>
          <a:lstStyle/>
          <a:p>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6160" y="3390359"/>
            <a:ext cx="5090160" cy="2815495"/>
          </a:xfrm>
          <a:prstGeom prst="rect">
            <a:avLst/>
          </a:prstGeom>
        </p:spPr>
      </p:pic>
    </p:spTree>
    <p:extLst>
      <p:ext uri="{BB962C8B-B14F-4D97-AF65-F5344CB8AC3E}">
        <p14:creationId xmlns:p14="http://schemas.microsoft.com/office/powerpoint/2010/main" val="1417193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Digital </a:t>
            </a:r>
            <a:r>
              <a:rPr lang="en-US" dirty="0" smtClean="0"/>
              <a:t>Video</a:t>
            </a:r>
            <a:endParaRPr lang="en-US" dirty="0"/>
          </a:p>
        </p:txBody>
      </p:sp>
      <p:sp>
        <p:nvSpPr>
          <p:cNvPr id="3" name="Text Placeholder 2"/>
          <p:cNvSpPr>
            <a:spLocks noGrp="1"/>
          </p:cNvSpPr>
          <p:nvPr>
            <p:ph type="body" sz="quarter" idx="10"/>
          </p:nvPr>
        </p:nvSpPr>
        <p:spPr>
          <a:xfrm>
            <a:off x="446088" y="1817371"/>
            <a:ext cx="5604192" cy="4343718"/>
          </a:xfrm>
        </p:spPr>
        <p:txBody>
          <a:bodyPr/>
          <a:lstStyle/>
          <a:p>
            <a:r>
              <a:rPr lang="en-US" dirty="0"/>
              <a:t>Aspect Ratio</a:t>
            </a:r>
          </a:p>
          <a:p>
            <a:pPr lvl="1"/>
            <a:r>
              <a:rPr lang="en-US" dirty="0" smtClean="0"/>
              <a:t>Ratio </a:t>
            </a:r>
            <a:r>
              <a:rPr lang="en-US" dirty="0"/>
              <a:t>of a video screen’s width </a:t>
            </a:r>
            <a:r>
              <a:rPr lang="en-US" dirty="0" smtClean="0"/>
              <a:t>and </a:t>
            </a:r>
            <a:r>
              <a:rPr lang="en-US" dirty="0"/>
              <a:t>height dimension; common ratios are standard (4:3) and widescreen (16:9</a:t>
            </a:r>
            <a:r>
              <a:rPr lang="en-US" dirty="0" smtClean="0"/>
              <a:t>).</a:t>
            </a:r>
            <a:endParaRPr lang="en-US" dirty="0"/>
          </a:p>
          <a:p>
            <a:r>
              <a:rPr lang="en-US" dirty="0"/>
              <a:t>Frame Rate</a:t>
            </a:r>
          </a:p>
          <a:p>
            <a:pPr lvl="1"/>
            <a:r>
              <a:rPr lang="en-US" dirty="0" smtClean="0"/>
              <a:t>Speed </a:t>
            </a:r>
            <a:r>
              <a:rPr lang="en-US" dirty="0"/>
              <a:t>at which video frames </a:t>
            </a:r>
            <a:r>
              <a:rPr lang="en-US" dirty="0" smtClean="0"/>
              <a:t>appear </a:t>
            </a:r>
            <a:r>
              <a:rPr lang="en-US" dirty="0"/>
              <a:t>on a screen; </a:t>
            </a:r>
            <a:r>
              <a:rPr lang="en-US" dirty="0" smtClean="0"/>
              <a:t>measured </a:t>
            </a:r>
            <a:r>
              <a:rPr lang="en-US" dirty="0"/>
              <a:t>by </a:t>
            </a:r>
            <a:r>
              <a:rPr lang="en-US" dirty="0" smtClean="0"/>
              <a:t>frames </a:t>
            </a:r>
            <a:r>
              <a:rPr lang="en-US" dirty="0"/>
              <a:t>per </a:t>
            </a:r>
            <a:r>
              <a:rPr lang="en-US" dirty="0" smtClean="0"/>
              <a:t>second (FPS).</a:t>
            </a:r>
            <a:endParaRPr lang="en-US" dirty="0"/>
          </a:p>
          <a:p>
            <a:endParaRPr lang="en-US" dirty="0"/>
          </a:p>
        </p:txBody>
      </p:sp>
      <p:sp>
        <p:nvSpPr>
          <p:cNvPr id="4" name="Text Placeholder 3"/>
          <p:cNvSpPr>
            <a:spLocks noGrp="1"/>
          </p:cNvSpPr>
          <p:nvPr>
            <p:ph type="body" sz="quarter" idx="11"/>
          </p:nvPr>
        </p:nvSpPr>
        <p:spPr/>
        <p:txBody>
          <a:bodyPr/>
          <a:lstStyle/>
          <a:p>
            <a:endParaRPr lang="en-US"/>
          </a:p>
        </p:txBody>
      </p:sp>
      <p:grpSp>
        <p:nvGrpSpPr>
          <p:cNvPr id="5" name="Group 4"/>
          <p:cNvGrpSpPr/>
          <p:nvPr/>
        </p:nvGrpSpPr>
        <p:grpSpPr>
          <a:xfrm>
            <a:off x="6032500" y="1812270"/>
            <a:ext cx="2730500" cy="4908569"/>
            <a:chOff x="6032500" y="1812270"/>
            <a:chExt cx="2730500" cy="4908569"/>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22889"/>
            <a:stretch/>
          </p:blipFill>
          <p:spPr>
            <a:xfrm>
              <a:off x="6032500" y="1812270"/>
              <a:ext cx="2654300" cy="4908569"/>
            </a:xfrm>
            <a:prstGeom prst="rect">
              <a:avLst/>
            </a:prstGeom>
          </p:spPr>
        </p:pic>
        <p:cxnSp>
          <p:nvCxnSpPr>
            <p:cNvPr id="8" name="Straight Arrow Connector 7"/>
            <p:cNvCxnSpPr/>
            <p:nvPr/>
          </p:nvCxnSpPr>
          <p:spPr>
            <a:xfrm flipH="1" flipV="1">
              <a:off x="7802880" y="2072640"/>
              <a:ext cx="838200" cy="1524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7924800" y="4069080"/>
              <a:ext cx="838200" cy="1524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704004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Digital Video</a:t>
            </a:r>
          </a:p>
        </p:txBody>
      </p:sp>
      <p:sp>
        <p:nvSpPr>
          <p:cNvPr id="3" name="Text Placeholder 2"/>
          <p:cNvSpPr>
            <a:spLocks noGrp="1"/>
          </p:cNvSpPr>
          <p:nvPr>
            <p:ph type="body" sz="quarter" idx="10"/>
          </p:nvPr>
        </p:nvSpPr>
        <p:spPr>
          <a:xfrm>
            <a:off x="446088" y="1725931"/>
            <a:ext cx="8271192" cy="4343718"/>
          </a:xfrm>
        </p:spPr>
        <p:txBody>
          <a:bodyPr/>
          <a:lstStyle/>
          <a:p>
            <a:r>
              <a:rPr lang="en-US" dirty="0"/>
              <a:t>Scanning </a:t>
            </a:r>
            <a:r>
              <a:rPr lang="en-US" dirty="0" smtClean="0"/>
              <a:t>Method</a:t>
            </a:r>
          </a:p>
          <a:p>
            <a:pPr lvl="1"/>
            <a:r>
              <a:rPr lang="en-US" dirty="0"/>
              <a:t>M</a:t>
            </a:r>
            <a:r>
              <a:rPr lang="en-US" dirty="0" smtClean="0"/>
              <a:t>ethod </a:t>
            </a:r>
            <a:r>
              <a:rPr lang="en-US" dirty="0"/>
              <a:t>by which video picture appears </a:t>
            </a:r>
            <a:r>
              <a:rPr lang="en-US" dirty="0" smtClean="0"/>
              <a:t>on a </a:t>
            </a:r>
            <a:r>
              <a:rPr lang="en-US" dirty="0"/>
              <a:t>screen (720p, 1080i, etc</a:t>
            </a:r>
            <a:r>
              <a:rPr lang="en-US" dirty="0" smtClean="0"/>
              <a:t>.).</a:t>
            </a:r>
            <a:endParaRPr lang="en-US" dirty="0"/>
          </a:p>
          <a:p>
            <a:r>
              <a:rPr lang="en-US" dirty="0"/>
              <a:t>Interlaced (</a:t>
            </a:r>
            <a:r>
              <a:rPr lang="en-US" dirty="0" smtClean="0"/>
              <a:t>I)</a:t>
            </a:r>
          </a:p>
          <a:p>
            <a:pPr lvl="1"/>
            <a:r>
              <a:rPr lang="en-US" dirty="0"/>
              <a:t>D</a:t>
            </a:r>
            <a:r>
              <a:rPr lang="en-US" dirty="0" smtClean="0"/>
              <a:t>isplays </a:t>
            </a:r>
            <a:r>
              <a:rPr lang="en-US" dirty="0"/>
              <a:t>half of the video picture at a time (odd lines, then even); alternates too quickly for human eye to </a:t>
            </a:r>
            <a:r>
              <a:rPr lang="en-US" dirty="0" smtClean="0"/>
              <a:t>notice.</a:t>
            </a:r>
            <a:endParaRPr lang="en-US" dirty="0"/>
          </a:p>
          <a:p>
            <a:r>
              <a:rPr lang="en-US" dirty="0"/>
              <a:t>Progressive (</a:t>
            </a:r>
            <a:r>
              <a:rPr lang="en-US" dirty="0" smtClean="0"/>
              <a:t>p)</a:t>
            </a:r>
          </a:p>
          <a:p>
            <a:pPr lvl="1"/>
            <a:r>
              <a:rPr lang="en-US" dirty="0"/>
              <a:t>D</a:t>
            </a:r>
            <a:r>
              <a:rPr lang="en-US" dirty="0" smtClean="0"/>
              <a:t>isplays </a:t>
            </a:r>
            <a:r>
              <a:rPr lang="en-US" dirty="0"/>
              <a:t>the entire video picture at all times; greatly reduces any flickering of picture; better quality image than </a:t>
            </a:r>
            <a:r>
              <a:rPr lang="en-US" dirty="0" smtClean="0"/>
              <a:t>interlaced.</a:t>
            </a:r>
            <a:endParaRPr lang="en-US" dirty="0"/>
          </a:p>
          <a:p>
            <a:pPr lvl="1"/>
            <a:endParaRPr lang="en-US" dirty="0"/>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542007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Broadcasting Systems</a:t>
            </a:r>
          </a:p>
        </p:txBody>
      </p:sp>
      <p:sp>
        <p:nvSpPr>
          <p:cNvPr id="3" name="Text Placeholder 2"/>
          <p:cNvSpPr>
            <a:spLocks noGrp="1"/>
          </p:cNvSpPr>
          <p:nvPr>
            <p:ph type="body" sz="quarter" idx="10"/>
          </p:nvPr>
        </p:nvSpPr>
        <p:spPr/>
        <p:txBody>
          <a:bodyPr/>
          <a:lstStyle/>
          <a:p>
            <a:r>
              <a:rPr lang="en-US" dirty="0" smtClean="0"/>
              <a:t>National </a:t>
            </a:r>
            <a:r>
              <a:rPr lang="en-US" dirty="0"/>
              <a:t>Television System </a:t>
            </a:r>
            <a:r>
              <a:rPr lang="en-US" dirty="0" smtClean="0"/>
              <a:t>Committee (NTSC)</a:t>
            </a:r>
          </a:p>
          <a:p>
            <a:pPr lvl="1"/>
            <a:r>
              <a:rPr lang="en-US" dirty="0"/>
              <a:t>S</a:t>
            </a:r>
            <a:r>
              <a:rPr lang="en-US" dirty="0" smtClean="0"/>
              <a:t>tandard </a:t>
            </a:r>
            <a:r>
              <a:rPr lang="en-US" dirty="0"/>
              <a:t>used in North America and most of South America. In NTSC, 30 frames are transmitted each </a:t>
            </a:r>
            <a:r>
              <a:rPr lang="en-US" dirty="0" smtClean="0"/>
              <a:t>second.</a:t>
            </a:r>
          </a:p>
          <a:p>
            <a:r>
              <a:rPr lang="en-US" dirty="0" smtClean="0"/>
              <a:t>Phase </a:t>
            </a:r>
            <a:r>
              <a:rPr lang="en-US" dirty="0"/>
              <a:t>Alternating </a:t>
            </a:r>
            <a:r>
              <a:rPr lang="en-US" dirty="0" smtClean="0"/>
              <a:t>Line (PAL)</a:t>
            </a:r>
          </a:p>
          <a:p>
            <a:pPr lvl="1"/>
            <a:r>
              <a:rPr lang="en-US" dirty="0"/>
              <a:t>S</a:t>
            </a:r>
            <a:r>
              <a:rPr lang="en-US" dirty="0" smtClean="0"/>
              <a:t>tandard </a:t>
            </a:r>
            <a:r>
              <a:rPr lang="en-US" dirty="0"/>
              <a:t>mostly used overseas. In PAL, 25 frames are transmitted each </a:t>
            </a:r>
            <a:r>
              <a:rPr lang="en-US" dirty="0" smtClean="0"/>
              <a:t>second.</a:t>
            </a:r>
          </a:p>
          <a:p>
            <a:r>
              <a:rPr lang="en-US" dirty="0" smtClean="0"/>
              <a:t>Sequential Color with Memory (SECAM) </a:t>
            </a:r>
          </a:p>
          <a:p>
            <a:pPr lvl="1"/>
            <a:r>
              <a:rPr lang="en-US" dirty="0" smtClean="0"/>
              <a:t>French and Asian broadcast television standard.</a:t>
            </a:r>
          </a:p>
          <a:p>
            <a:endParaRPr lang="en-US" dirty="0"/>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953913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Broadcasting Systems</a:t>
            </a:r>
          </a:p>
        </p:txBody>
      </p:sp>
      <p:sp>
        <p:nvSpPr>
          <p:cNvPr id="3" name="Text Placeholder 2"/>
          <p:cNvSpPr>
            <a:spLocks noGrp="1"/>
          </p:cNvSpPr>
          <p:nvPr>
            <p:ph type="body" sz="quarter" idx="10"/>
          </p:nvPr>
        </p:nvSpPr>
        <p:spPr/>
        <p:txBody>
          <a:bodyPr/>
          <a:lstStyle/>
          <a:p>
            <a:endParaRPr lang="en-US"/>
          </a:p>
        </p:txBody>
      </p:sp>
      <p:sp>
        <p:nvSpPr>
          <p:cNvPr id="4" name="Text Placeholder 3"/>
          <p:cNvSpPr>
            <a:spLocks noGrp="1"/>
          </p:cNvSpPr>
          <p:nvPr>
            <p:ph type="body" sz="quarter" idx="11"/>
          </p:nvPr>
        </p:nvSpPr>
        <p:spPr/>
        <p:txBody>
          <a:bodyPr/>
          <a:lstStyle/>
          <a:p>
            <a:endParaRPr lang="en-US"/>
          </a:p>
        </p:txBody>
      </p:sp>
      <p:pic>
        <p:nvPicPr>
          <p:cNvPr id="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814513"/>
            <a:ext cx="8169275" cy="4038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98667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Management</a:t>
            </a:r>
          </a:p>
        </p:txBody>
      </p:sp>
      <p:sp>
        <p:nvSpPr>
          <p:cNvPr id="3" name="Text Placeholder 2"/>
          <p:cNvSpPr>
            <a:spLocks noGrp="1"/>
          </p:cNvSpPr>
          <p:nvPr>
            <p:ph type="body" sz="quarter" idx="10"/>
          </p:nvPr>
        </p:nvSpPr>
        <p:spPr/>
        <p:txBody>
          <a:bodyPr/>
          <a:lstStyle/>
          <a:p>
            <a:r>
              <a:rPr lang="en-US" dirty="0"/>
              <a:t>Beginning a digital media project from scratch and carrying it through to its final completion takes a unified effort from all parties involved. </a:t>
            </a:r>
          </a:p>
          <a:p>
            <a:r>
              <a:rPr lang="en-US" dirty="0"/>
              <a:t>Creating a Project Plan helps the process move forward quickly and efficiently.  It helps the team avoid: </a:t>
            </a:r>
          </a:p>
          <a:p>
            <a:pPr lvl="1"/>
            <a:r>
              <a:rPr lang="en-US" dirty="0"/>
              <a:t>mistakes</a:t>
            </a:r>
          </a:p>
          <a:p>
            <a:pPr lvl="1"/>
            <a:r>
              <a:rPr lang="en-US" dirty="0"/>
              <a:t>arguments</a:t>
            </a:r>
          </a:p>
          <a:p>
            <a:pPr lvl="1"/>
            <a:r>
              <a:rPr lang="en-US" dirty="0"/>
              <a:t>tension within the team </a:t>
            </a:r>
          </a:p>
          <a:p>
            <a:pPr lvl="1"/>
            <a:r>
              <a:rPr lang="en-US" dirty="0"/>
              <a:t>wasted time</a:t>
            </a:r>
          </a:p>
          <a:p>
            <a:endParaRPr lang="en-US" dirty="0"/>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666965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Management</a:t>
            </a:r>
          </a:p>
        </p:txBody>
      </p:sp>
      <p:sp>
        <p:nvSpPr>
          <p:cNvPr id="3" name="Text Placeholder 2"/>
          <p:cNvSpPr>
            <a:spLocks noGrp="1"/>
          </p:cNvSpPr>
          <p:nvPr>
            <p:ph type="body" sz="quarter" idx="10"/>
          </p:nvPr>
        </p:nvSpPr>
        <p:spPr>
          <a:xfrm>
            <a:off x="446088" y="1817371"/>
            <a:ext cx="4430712" cy="4343718"/>
          </a:xfrm>
        </p:spPr>
        <p:txBody>
          <a:bodyPr/>
          <a:lstStyle/>
          <a:p>
            <a:pPr marL="0" indent="0">
              <a:buNone/>
            </a:pPr>
            <a:r>
              <a:rPr lang="en-US" dirty="0"/>
              <a:t>Four stages in project management process:</a:t>
            </a:r>
          </a:p>
          <a:p>
            <a:pPr marL="514350" indent="-514350">
              <a:buFont typeface="+mj-lt"/>
              <a:buAutoNum type="arabicPeriod"/>
            </a:pPr>
            <a:r>
              <a:rPr lang="en-US" dirty="0"/>
              <a:t>Defining </a:t>
            </a:r>
          </a:p>
          <a:p>
            <a:pPr marL="514350" indent="-514350">
              <a:buFont typeface="+mj-lt"/>
              <a:buAutoNum type="arabicPeriod"/>
            </a:pPr>
            <a:r>
              <a:rPr lang="en-US" dirty="0"/>
              <a:t>Planning</a:t>
            </a:r>
          </a:p>
          <a:p>
            <a:pPr marL="514350" indent="-514350">
              <a:buFont typeface="+mj-lt"/>
              <a:buAutoNum type="arabicPeriod"/>
            </a:pPr>
            <a:r>
              <a:rPr lang="en-US" dirty="0"/>
              <a:t>Doing</a:t>
            </a:r>
          </a:p>
          <a:p>
            <a:pPr marL="514350" indent="-514350">
              <a:buFont typeface="+mj-lt"/>
              <a:buAutoNum type="arabicPeriod"/>
            </a:pPr>
            <a:r>
              <a:rPr lang="en-US" dirty="0"/>
              <a:t>Reviewing</a:t>
            </a:r>
          </a:p>
        </p:txBody>
      </p:sp>
      <p:sp>
        <p:nvSpPr>
          <p:cNvPr id="4" name="Text Placeholder 3"/>
          <p:cNvSpPr>
            <a:spLocks noGrp="1"/>
          </p:cNvSpPr>
          <p:nvPr>
            <p:ph type="body" sz="quarter" idx="1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0242" y="1894455"/>
            <a:ext cx="3988279" cy="4471707"/>
          </a:xfrm>
          <a:prstGeom prst="rect">
            <a:avLst/>
          </a:prstGeom>
        </p:spPr>
      </p:pic>
    </p:spTree>
    <p:extLst>
      <p:ext uri="{BB962C8B-B14F-4D97-AF65-F5344CB8AC3E}">
        <p14:creationId xmlns:p14="http://schemas.microsoft.com/office/powerpoint/2010/main" val="58252473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tal Media II PowerPoint Template" id="{62AD441C-4757-0C4A-9218-309ACD8FD344}" vid="{9F4D1970-BB27-1D4C-A2E7-E285E0020B3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tal Media II PowerPoint Template" id="{62AD441C-4757-0C4A-9218-309ACD8FD344}" vid="{5C112064-4F31-644A-B444-A37E8359697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Digital Media II PowerPoint Template</Template>
  <TotalTime>102</TotalTime>
  <Words>1315</Words>
  <Application>Microsoft Macintosh PowerPoint</Application>
  <PresentationFormat>On-screen Show (4:3)</PresentationFormat>
  <Paragraphs>166</Paragraphs>
  <Slides>31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31</vt:i4>
      </vt:variant>
    </vt:vector>
  </HeadingPairs>
  <TitlesOfParts>
    <vt:vector size="38" baseType="lpstr">
      <vt:lpstr>AppleSymbols</vt:lpstr>
      <vt:lpstr>Calibri</vt:lpstr>
      <vt:lpstr>Calibri Light</vt:lpstr>
      <vt:lpstr>Wingdings</vt:lpstr>
      <vt:lpstr>Arial</vt:lpstr>
      <vt:lpstr>Office Theme</vt:lpstr>
      <vt:lpstr>Custom Design</vt:lpstr>
      <vt:lpstr>PowerPoint Presentation</vt:lpstr>
      <vt:lpstr>Digital Video</vt:lpstr>
      <vt:lpstr>Streaming Video</vt:lpstr>
      <vt:lpstr>Characteristics of Digital Video</vt:lpstr>
      <vt:lpstr>Characteristics of Digital Video</vt:lpstr>
      <vt:lpstr>Broadcasting Systems</vt:lpstr>
      <vt:lpstr>Broadcasting Systems</vt:lpstr>
      <vt:lpstr>Project Management</vt:lpstr>
      <vt:lpstr>Project Management</vt:lpstr>
      <vt:lpstr>Defining</vt:lpstr>
      <vt:lpstr>Defining</vt:lpstr>
      <vt:lpstr>Defining</vt:lpstr>
      <vt:lpstr>Defining: Project Scope</vt:lpstr>
      <vt:lpstr>Defining: Flow Chart</vt:lpstr>
      <vt:lpstr>Defining: Schedule</vt:lpstr>
      <vt:lpstr>Planning</vt:lpstr>
      <vt:lpstr>Doing</vt:lpstr>
      <vt:lpstr>Reviewing</vt:lpstr>
      <vt:lpstr>Pre-Production</vt:lpstr>
      <vt:lpstr>Pre-Production</vt:lpstr>
      <vt:lpstr>Pre-Production</vt:lpstr>
      <vt:lpstr>Pre-Production</vt:lpstr>
      <vt:lpstr>Pre-Production</vt:lpstr>
      <vt:lpstr>Production</vt:lpstr>
      <vt:lpstr>Post-Production</vt:lpstr>
      <vt:lpstr>Post-Production</vt:lpstr>
      <vt:lpstr>Post-Production</vt:lpstr>
      <vt:lpstr>Legal Terms in Digital Media</vt:lpstr>
      <vt:lpstr>Legal Terms in Digital Media</vt:lpstr>
      <vt:lpstr>Creative Commons</vt:lpstr>
      <vt:lpstr>Creative Commons</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Objective ###.##  #% Objective Wording</dc:title>
  <dc:creator>Microsoft Office User</dc:creator>
  <cp:lastModifiedBy>Microsoft Office User</cp:lastModifiedBy>
  <cp:revision>17</cp:revision>
  <dcterms:created xsi:type="dcterms:W3CDTF">2016-04-26T14:57:40Z</dcterms:created>
  <dcterms:modified xsi:type="dcterms:W3CDTF">2017-02-07T21:45:52Z</dcterms:modified>
</cp:coreProperties>
</file>