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3"/>
    <p:restoredTop sz="94643"/>
  </p:normalViewPr>
  <p:slideViewPr>
    <p:cSldViewPr snapToGrid="0" snapToObjects="1">
      <p:cViewPr varScale="1">
        <p:scale>
          <a:sx n="66" d="100"/>
          <a:sy n="66" d="100"/>
        </p:scale>
        <p:origin x="184"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24608" b="1879"/>
          <a:stretch/>
        </p:blipFill>
        <p:spPr>
          <a:xfrm>
            <a:off x="0" y="1580322"/>
            <a:ext cx="9144000" cy="4750904"/>
          </a:xfrm>
          <a:prstGeom prst="rect">
            <a:avLst/>
          </a:prstGeom>
        </p:spPr>
      </p:pic>
      <p:sp>
        <p:nvSpPr>
          <p:cNvPr id="10" name="Line 6"/>
          <p:cNvSpPr>
            <a:spLocks noChangeShapeType="1"/>
          </p:cNvSpPr>
          <p:nvPr userDrawn="1"/>
        </p:nvSpPr>
        <p:spPr bwMode="auto">
          <a:xfrm flipV="1">
            <a:off x="0" y="6288608"/>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Date Placeholder 14"/>
          <p:cNvSpPr>
            <a:spLocks noGrp="1"/>
          </p:cNvSpPr>
          <p:nvPr>
            <p:ph type="dt" sz="half" idx="10"/>
          </p:nvPr>
        </p:nvSpPr>
        <p:spPr/>
        <p:txBody>
          <a:bodyPr/>
          <a:lstStyle/>
          <a:p>
            <a:r>
              <a:rPr lang="en-US" altLang="en-US" dirty="0" smtClean="0"/>
              <a:t>© ExplorNet’s Centers for Quality Teaching and Learning</a:t>
            </a:r>
          </a:p>
        </p:txBody>
      </p:sp>
      <p:sp>
        <p:nvSpPr>
          <p:cNvPr id="16" name="Slide Number Placeholder 15"/>
          <p:cNvSpPr>
            <a:spLocks noGrp="1"/>
          </p:cNvSpPr>
          <p:nvPr>
            <p:ph type="sldNum" sz="quarter" idx="11"/>
          </p:nvPr>
        </p:nvSpPr>
        <p:spPr/>
        <p:txBody>
          <a:bodyPr/>
          <a:lstStyle/>
          <a:p>
            <a:fld id="{34967F93-F1B0-CE4E-BDAC-8426E2694DB2}" type="slidenum">
              <a:rPr lang="en-US" smtClean="0"/>
              <a:t>‹#›</a:t>
            </a:fld>
            <a:endParaRPr lang="en-US"/>
          </a:p>
        </p:txBody>
      </p:sp>
      <p:sp>
        <p:nvSpPr>
          <p:cNvPr id="18" name="Text Placeholder 17"/>
          <p:cNvSpPr>
            <a:spLocks noGrp="1"/>
          </p:cNvSpPr>
          <p:nvPr>
            <p:ph type="body" sz="quarter" idx="12" hasCustomPrompt="1"/>
          </p:nvPr>
        </p:nvSpPr>
        <p:spPr>
          <a:xfrm>
            <a:off x="628015" y="6423660"/>
            <a:ext cx="5156200" cy="296863"/>
          </a:xfrm>
        </p:spPr>
        <p:txBody>
          <a:bodyPr/>
          <a:lstStyle>
            <a:lvl1pPr marL="0" indent="0">
              <a:buNone/>
              <a:defRPr sz="1200"/>
            </a:lvl1pPr>
          </a:lstStyle>
          <a:p>
            <a:r>
              <a:rPr lang="en-US" altLang="en-US" dirty="0" smtClean="0"/>
              <a:t>© ExplorNet’s Centers for Quality Teaching and Learning</a:t>
            </a:r>
          </a:p>
          <a:p>
            <a:pPr lvl="4"/>
            <a:endParaRPr lang="en-US" dirty="0"/>
          </a:p>
        </p:txBody>
      </p:sp>
      <p:pic>
        <p:nvPicPr>
          <p:cNvPr id="14" name="Picture 13"/>
          <p:cNvPicPr/>
          <p:nvPr userDrawn="1"/>
        </p:nvPicPr>
        <p:blipFill>
          <a:blip r:embed="rId3">
            <a:extLst>
              <a:ext uri="{28A0092B-C50C-407E-A947-70E740481C1C}">
                <a14:useLocalDpi xmlns:a14="http://schemas.microsoft.com/office/drawing/2010/main" val="0"/>
              </a:ext>
            </a:extLst>
          </a:blip>
          <a:stretch>
            <a:fillRect/>
          </a:stretch>
        </p:blipFill>
        <p:spPr>
          <a:xfrm>
            <a:off x="243332" y="74414"/>
            <a:ext cx="7419340" cy="123755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4500" y="1041400"/>
            <a:ext cx="3319516" cy="508000"/>
          </a:xfrm>
          <a:prstGeom prst="rect">
            <a:avLst/>
          </a:prstGeom>
        </p:spPr>
      </p:pic>
      <p:sp>
        <p:nvSpPr>
          <p:cNvPr id="20" name="Line 6"/>
          <p:cNvSpPr>
            <a:spLocks noChangeShapeType="1"/>
          </p:cNvSpPr>
          <p:nvPr userDrawn="1"/>
        </p:nvSpPr>
        <p:spPr bwMode="auto">
          <a:xfrm flipV="1">
            <a:off x="0" y="423"/>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6"/>
          <p:cNvSpPr>
            <a:spLocks noChangeShapeType="1"/>
          </p:cNvSpPr>
          <p:nvPr userDrawn="1"/>
        </p:nvSpPr>
        <p:spPr bwMode="auto">
          <a:xfrm flipV="1">
            <a:off x="0" y="1549443"/>
            <a:ext cx="9144000" cy="11430"/>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extLst>
      <p:ext uri="{BB962C8B-B14F-4D97-AF65-F5344CB8AC3E}">
        <p14:creationId xmlns:p14="http://schemas.microsoft.com/office/powerpoint/2010/main" val="174927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845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4227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67101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34234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73740-0AE5-794E-86C8-451EF872899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40345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73740-0AE5-794E-86C8-451EF8728995}"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211174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73740-0AE5-794E-86C8-451EF8728995}"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63114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73740-0AE5-794E-86C8-451EF8728995}"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15858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3740-0AE5-794E-86C8-451EF8728995}"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08322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3740-0AE5-794E-86C8-451EF8728995}"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6051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8"/>
          <p:cNvSpPr>
            <a:spLocks noGrp="1"/>
          </p:cNvSpPr>
          <p:nvPr>
            <p:ph type="title"/>
          </p:nvPr>
        </p:nvSpPr>
        <p:spPr>
          <a:xfrm>
            <a:off x="434340" y="731520"/>
            <a:ext cx="827532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chemeClr val="tx1"/>
                </a:solidFill>
                <a:latin typeface="+mj-lt"/>
                <a:ea typeface="+mj-ea"/>
                <a:cs typeface="+mj-cs"/>
              </a:defRPr>
            </a:lvl1pPr>
          </a:lstStyle>
          <a:p>
            <a:r>
              <a:rPr lang="en-US" smtClean="0"/>
              <a:t>Click to edit Master title style</a:t>
            </a:r>
            <a:endParaRPr lang="en-US" dirty="0"/>
          </a:p>
        </p:txBody>
      </p:sp>
      <p:sp>
        <p:nvSpPr>
          <p:cNvPr id="9" name="Line 6"/>
          <p:cNvSpPr>
            <a:spLocks noChangeShapeType="1"/>
          </p:cNvSpPr>
          <p:nvPr userDrawn="1"/>
        </p:nvSpPr>
        <p:spPr bwMode="auto">
          <a:xfrm>
            <a:off x="439738" y="1684020"/>
            <a:ext cx="8253412" cy="1588"/>
          </a:xfrm>
          <a:prstGeom prst="line">
            <a:avLst/>
          </a:prstGeom>
          <a:noFill/>
          <a:ln w="57240" cap="flat">
            <a:solidFill>
              <a:srgbClr val="C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Text Placeholder 14"/>
          <p:cNvSpPr>
            <a:spLocks noGrp="1"/>
          </p:cNvSpPr>
          <p:nvPr>
            <p:ph type="body" sz="quarter" idx="10"/>
          </p:nvPr>
        </p:nvSpPr>
        <p:spPr>
          <a:xfrm>
            <a:off x="446088" y="1817371"/>
            <a:ext cx="8229600" cy="4343718"/>
          </a:xfrm>
        </p:spPr>
        <p:txBody>
          <a:bodyPr>
            <a:normAutofit/>
          </a:bodyPr>
          <a:lstStyle>
            <a:lvl1pPr marL="463550" indent="-463550">
              <a:buFont typeface="Wingdings" charset="2"/>
              <a:buChar char="q"/>
              <a:tabLst/>
              <a:defRPr sz="2800"/>
            </a:lvl1pPr>
            <a:lvl2pPr marL="917575" indent="-454025">
              <a:buFont typeface="AppleSymbols" charset="0"/>
              <a:buChar char="☐"/>
              <a:tabLst/>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1" hasCustomPrompt="1"/>
          </p:nvPr>
        </p:nvSpPr>
        <p:spPr>
          <a:xfrm>
            <a:off x="423228" y="6390005"/>
            <a:ext cx="5154612" cy="330200"/>
          </a:xfrm>
        </p:spPr>
        <p:txBody>
          <a:bodyPr>
            <a:normAutofit/>
          </a:bodyPr>
          <a:lstStyle>
            <a:lvl1pPr marL="0" indent="0">
              <a:buFontTx/>
              <a:buNone/>
              <a:defRPr sz="1200"/>
            </a:lvl1pPr>
          </a:lstStyle>
          <a:p>
            <a:r>
              <a:rPr lang="en-US" altLang="en-US" dirty="0" smtClean="0"/>
              <a:t>© ExplorNet’s Centers for Quality Teaching and Learning</a:t>
            </a:r>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481075" y="182880"/>
            <a:ext cx="4769455" cy="60350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0767" y="366512"/>
            <a:ext cx="2305298" cy="352790"/>
          </a:xfrm>
          <a:prstGeom prst="rect">
            <a:avLst/>
          </a:prstGeom>
        </p:spPr>
      </p:pic>
    </p:spTree>
    <p:extLst>
      <p:ext uri="{BB962C8B-B14F-4D97-AF65-F5344CB8AC3E}">
        <p14:creationId xmlns:p14="http://schemas.microsoft.com/office/powerpoint/2010/main" val="1067159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3740-0AE5-794E-86C8-451EF8728995}"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712957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87296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3740-0AE5-794E-86C8-451EF872899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B38D8-718D-F843-8B38-1919F670C0ED}" type="slidenum">
              <a:rPr lang="en-US" smtClean="0"/>
              <a:t>‹#›</a:t>
            </a:fld>
            <a:endParaRPr lang="en-US"/>
          </a:p>
        </p:txBody>
      </p:sp>
    </p:spTree>
    <p:extLst>
      <p:ext uri="{BB962C8B-B14F-4D97-AF65-F5344CB8AC3E}">
        <p14:creationId xmlns:p14="http://schemas.microsoft.com/office/powerpoint/2010/main" val="111456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211873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6359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57745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6324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18457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84879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955E44-AAA8-154B-87FC-1DF5E9C0D673}" type="datetimeFigureOut">
              <a:rPr lang="en-US" smtClean="0"/>
              <a:t>2/9/17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967F93-F1B0-CE4E-BDAC-8426E2694DB2}" type="slidenum">
              <a:rPr lang="en-US" smtClean="0"/>
              <a:t>‹#›</a:t>
            </a:fld>
            <a:endParaRPr lang="en-US"/>
          </a:p>
        </p:txBody>
      </p:sp>
    </p:spTree>
    <p:extLst>
      <p:ext uri="{BB962C8B-B14F-4D97-AF65-F5344CB8AC3E}">
        <p14:creationId xmlns:p14="http://schemas.microsoft.com/office/powerpoint/2010/main" val="21374005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67F93-F1B0-CE4E-BDAC-8426E2694DB2}" type="slidenum">
              <a:rPr lang="en-US" smtClean="0"/>
              <a:t>‹#›</a:t>
            </a:fld>
            <a:endParaRPr lang="en-US"/>
          </a:p>
        </p:txBody>
      </p:sp>
      <p:sp>
        <p:nvSpPr>
          <p:cNvPr id="7" name="Date Placeholder 3"/>
          <p:cNvSpPr>
            <a:spLocks noGrp="1"/>
          </p:cNvSpPr>
          <p:nvPr>
            <p:ph type="dt" sz="half" idx="2"/>
          </p:nvPr>
        </p:nvSpPr>
        <p:spPr>
          <a:xfrm>
            <a:off x="628650" y="6356351"/>
            <a:ext cx="521208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altLang="en-US" dirty="0" smtClean="0"/>
              <a:t>© ExplorNet’s Centers for Quality Teaching and Learning</a:t>
            </a:r>
          </a:p>
        </p:txBody>
      </p:sp>
    </p:spTree>
    <p:extLst>
      <p:ext uri="{BB962C8B-B14F-4D97-AF65-F5344CB8AC3E}">
        <p14:creationId xmlns:p14="http://schemas.microsoft.com/office/powerpoint/2010/main" val="136663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73740-0AE5-794E-86C8-451EF8728995}" type="datetimeFigureOut">
              <a:rPr lang="en-US" smtClean="0"/>
              <a:t>2/9/17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B38D8-718D-F843-8B38-1919F670C0ED}" type="slidenum">
              <a:rPr lang="en-US" smtClean="0"/>
              <a:t>‹#›</a:t>
            </a:fld>
            <a:endParaRPr lang="en-US"/>
          </a:p>
        </p:txBody>
      </p:sp>
    </p:spTree>
    <p:extLst>
      <p:ext uri="{BB962C8B-B14F-4D97-AF65-F5344CB8AC3E}">
        <p14:creationId xmlns:p14="http://schemas.microsoft.com/office/powerpoint/2010/main" val="986065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8650" y="5074920"/>
            <a:ext cx="8172450" cy="1201102"/>
          </a:xfrm>
        </p:spPr>
        <p:txBody>
          <a:bodyPr anchor="b" anchorCtr="0">
            <a:noAutofit/>
          </a:bodyPr>
          <a:lstStyle/>
          <a:p>
            <a:r>
              <a:rPr lang="en-US" sz="2800" b="1" dirty="0" smtClean="0">
                <a:solidFill>
                  <a:schemeClr val="bg1"/>
                </a:solidFill>
              </a:rPr>
              <a:t>3.00 Understanding </a:t>
            </a:r>
            <a:r>
              <a:rPr lang="en-US" sz="2800" b="1" dirty="0">
                <a:solidFill>
                  <a:schemeClr val="bg1"/>
                </a:solidFill>
              </a:rPr>
              <a:t>the Adobe Premiere Pro </a:t>
            </a:r>
            <a:r>
              <a:rPr lang="en-US" sz="2800" b="1" dirty="0" smtClean="0">
                <a:solidFill>
                  <a:schemeClr val="bg1"/>
                </a:solidFill>
              </a:rPr>
              <a:t>interface. </a:t>
            </a:r>
            <a:r>
              <a:rPr lang="en-US" sz="2800" b="1" dirty="0" smtClean="0">
                <a:solidFill>
                  <a:schemeClr val="bg1"/>
                </a:solidFill>
              </a:rPr>
              <a:t>(10%)</a:t>
            </a:r>
            <a:endParaRPr lang="en-US" altLang="en-US" sz="2800" b="1" dirty="0">
              <a:solidFill>
                <a:schemeClr val="bg1"/>
              </a:solidFill>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4519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Levels</a:t>
            </a:r>
            <a:endParaRPr lang="en-US" dirty="0"/>
          </a:p>
        </p:txBody>
      </p:sp>
      <p:sp>
        <p:nvSpPr>
          <p:cNvPr id="3" name="Text Placeholder 2"/>
          <p:cNvSpPr>
            <a:spLocks noGrp="1"/>
          </p:cNvSpPr>
          <p:nvPr>
            <p:ph type="body" sz="quarter" idx="10"/>
          </p:nvPr>
        </p:nvSpPr>
        <p:spPr>
          <a:xfrm>
            <a:off x="446088" y="1817371"/>
            <a:ext cx="5516562" cy="4343718"/>
          </a:xfrm>
        </p:spPr>
        <p:txBody>
          <a:bodyPr/>
          <a:lstStyle/>
          <a:p>
            <a:r>
              <a:rPr lang="en-US" dirty="0" smtClean="0"/>
              <a:t>Can view the audio level while playing clip sequence.</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424"/>
          <a:stretch/>
        </p:blipFill>
        <p:spPr>
          <a:xfrm>
            <a:off x="6800850" y="1848618"/>
            <a:ext cx="1733550" cy="4590281"/>
          </a:xfrm>
          <a:prstGeom prst="rect">
            <a:avLst/>
          </a:prstGeom>
        </p:spPr>
      </p:pic>
    </p:spTree>
    <p:extLst>
      <p:ext uri="{BB962C8B-B14F-4D97-AF65-F5344CB8AC3E}">
        <p14:creationId xmlns:p14="http://schemas.microsoft.com/office/powerpoint/2010/main" val="126705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 Workspace</a:t>
            </a:r>
            <a:endParaRPr lang="en-US" dirty="0"/>
          </a:p>
        </p:txBody>
      </p:sp>
      <p:sp>
        <p:nvSpPr>
          <p:cNvPr id="3" name="Text Placeholder 2"/>
          <p:cNvSpPr>
            <a:spLocks noGrp="1"/>
          </p:cNvSpPr>
          <p:nvPr>
            <p:ph type="body" sz="quarter" idx="10"/>
          </p:nvPr>
        </p:nvSpPr>
        <p:spPr/>
        <p:txBody>
          <a:bodyPr/>
          <a:lstStyle/>
          <a:p>
            <a:r>
              <a:rPr lang="en-US" dirty="0" smtClean="0"/>
              <a:t>Your Premiere workspace can be changed to best meet your needs as </a:t>
            </a:r>
            <a:r>
              <a:rPr lang="en-US" smtClean="0"/>
              <a:t>a video editor.</a:t>
            </a:r>
            <a:endParaRPr lang="en-US" dirty="0" smtClean="0"/>
          </a:p>
          <a:p>
            <a:pPr lvl="1"/>
            <a:r>
              <a:rPr lang="en-US" dirty="0" smtClean="0"/>
              <a:t>Change document views</a:t>
            </a:r>
          </a:p>
          <a:p>
            <a:pPr lvl="1"/>
            <a:r>
              <a:rPr lang="en-US" dirty="0" smtClean="0"/>
              <a:t>Rearrange/resize windows and panels</a:t>
            </a:r>
          </a:p>
          <a:p>
            <a:pPr lvl="1"/>
            <a:r>
              <a:rPr lang="en-US" dirty="0" smtClean="0"/>
              <a:t>Add or remove tools on toolbar</a:t>
            </a:r>
          </a:p>
          <a:p>
            <a:pPr lvl="1"/>
            <a:r>
              <a:rPr lang="en-US" dirty="0" smtClean="0"/>
              <a:t>Create and save custom workspace</a:t>
            </a:r>
          </a:p>
          <a:p>
            <a:r>
              <a:rPr lang="en-US" dirty="0" smtClean="0"/>
              <a:t>These same techniques can be used to customize other Adobe software.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66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Premiere Pro Interface</a:t>
            </a:r>
            <a:endParaRPr lang="en-US" dirty="0"/>
          </a:p>
        </p:txBody>
      </p:sp>
      <p:sp>
        <p:nvSpPr>
          <p:cNvPr id="4" name="Text Placeholder 3"/>
          <p:cNvSpPr>
            <a:spLocks noGrp="1"/>
          </p:cNvSpPr>
          <p:nvPr>
            <p:ph type="body" sz="quarter" idx="11"/>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826" b="12659"/>
          <a:stretch/>
        </p:blipFill>
        <p:spPr>
          <a:xfrm>
            <a:off x="1173823" y="1880170"/>
            <a:ext cx="6781800" cy="4274050"/>
          </a:xfrm>
          <a:prstGeom prst="rect">
            <a:avLst/>
          </a:prstGeom>
        </p:spPr>
      </p:pic>
    </p:spTree>
    <p:extLst>
      <p:ext uri="{BB962C8B-B14F-4D97-AF65-F5344CB8AC3E}">
        <p14:creationId xmlns:p14="http://schemas.microsoft.com/office/powerpoint/2010/main" val="154613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Panels in Editing Workspace</a:t>
            </a:r>
            <a:endParaRPr lang="en-US" dirty="0"/>
          </a:p>
        </p:txBody>
      </p:sp>
      <p:sp>
        <p:nvSpPr>
          <p:cNvPr id="3" name="Text Placeholder 2"/>
          <p:cNvSpPr>
            <a:spLocks noGrp="1"/>
          </p:cNvSpPr>
          <p:nvPr>
            <p:ph type="body" sz="quarter" idx="10"/>
          </p:nvPr>
        </p:nvSpPr>
        <p:spPr/>
        <p:txBody>
          <a:bodyPr/>
          <a:lstStyle/>
          <a:p>
            <a:r>
              <a:rPr lang="en-US" dirty="0" smtClean="0"/>
              <a:t>Source Monitor</a:t>
            </a:r>
          </a:p>
          <a:p>
            <a:r>
              <a:rPr lang="en-US" dirty="0" smtClean="0"/>
              <a:t>Program Monitor</a:t>
            </a:r>
          </a:p>
          <a:p>
            <a:r>
              <a:rPr lang="en-US" dirty="0" smtClean="0"/>
              <a:t>Timeline</a:t>
            </a:r>
          </a:p>
          <a:p>
            <a:r>
              <a:rPr lang="en-US" dirty="0" smtClean="0"/>
              <a:t>Media Browser</a:t>
            </a:r>
          </a:p>
          <a:p>
            <a:r>
              <a:rPr lang="en-US" dirty="0" smtClean="0"/>
              <a:t>Tools</a:t>
            </a:r>
          </a:p>
          <a:p>
            <a:r>
              <a:rPr lang="en-US" dirty="0" smtClean="0"/>
              <a:t>Effects</a:t>
            </a:r>
          </a:p>
          <a:p>
            <a:r>
              <a:rPr lang="en-US" dirty="0" smtClean="0"/>
              <a:t>Effect Controls</a:t>
            </a:r>
          </a:p>
          <a:p>
            <a:r>
              <a:rPr lang="en-US" dirty="0" smtClean="0"/>
              <a:t>Audio Levels</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1295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vs. Program Monitor</a:t>
            </a:r>
            <a:endParaRPr lang="en-US" dirty="0"/>
          </a:p>
        </p:txBody>
      </p:sp>
      <p:sp>
        <p:nvSpPr>
          <p:cNvPr id="3" name="Text Placeholder 2"/>
          <p:cNvSpPr>
            <a:spLocks noGrp="1"/>
          </p:cNvSpPr>
          <p:nvPr>
            <p:ph type="body" sz="quarter" idx="10"/>
          </p:nvPr>
        </p:nvSpPr>
        <p:spPr>
          <a:xfrm>
            <a:off x="446088" y="1779271"/>
            <a:ext cx="8229600" cy="4343718"/>
          </a:xfrm>
        </p:spPr>
        <p:txBody>
          <a:bodyPr/>
          <a:lstStyle/>
          <a:p>
            <a:r>
              <a:rPr lang="en-US" dirty="0" smtClean="0"/>
              <a:t>Source Monitor</a:t>
            </a:r>
          </a:p>
          <a:p>
            <a:pPr lvl="1"/>
            <a:r>
              <a:rPr lang="en-US" dirty="0" smtClean="0"/>
              <a:t>Used to edit clips before putting on timeline</a:t>
            </a:r>
          </a:p>
          <a:p>
            <a:r>
              <a:rPr lang="en-US" dirty="0" smtClean="0"/>
              <a:t>Program Monitor</a:t>
            </a:r>
          </a:p>
          <a:p>
            <a:pPr lvl="1"/>
            <a:r>
              <a:rPr lang="en-US" dirty="0" smtClean="0"/>
              <a:t>Used to view clip sequences in timeline</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3676651"/>
            <a:ext cx="8286750" cy="2740198"/>
          </a:xfrm>
          <a:prstGeom prst="rect">
            <a:avLst/>
          </a:prstGeom>
        </p:spPr>
      </p:pic>
    </p:spTree>
    <p:extLst>
      <p:ext uri="{BB962C8B-B14F-4D97-AF65-F5344CB8AC3E}">
        <p14:creationId xmlns:p14="http://schemas.microsoft.com/office/powerpoint/2010/main" val="210321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Text Placeholder 2"/>
          <p:cNvSpPr>
            <a:spLocks noGrp="1"/>
          </p:cNvSpPr>
          <p:nvPr>
            <p:ph type="body" sz="quarter" idx="10"/>
          </p:nvPr>
        </p:nvSpPr>
        <p:spPr/>
        <p:txBody>
          <a:bodyPr/>
          <a:lstStyle/>
          <a:p>
            <a:r>
              <a:rPr lang="en-US" dirty="0" smtClean="0"/>
              <a:t>Used to place and edit all media elements</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descr="MRScreenshotHurricanePOSPremierePro.jpg"/>
          <p:cNvPicPr>
            <a:picLocks noChangeAspect="1"/>
          </p:cNvPicPr>
          <p:nvPr/>
        </p:nvPicPr>
        <p:blipFill rotWithShape="1">
          <a:blip r:embed="rId2">
            <a:extLst>
              <a:ext uri="{28A0092B-C50C-407E-A947-70E740481C1C}">
                <a14:useLocalDpi xmlns:a14="http://schemas.microsoft.com/office/drawing/2010/main" val="0"/>
              </a:ext>
            </a:extLst>
          </a:blip>
          <a:srcRect l="30409" t="55495" b="5048"/>
          <a:stretch/>
        </p:blipFill>
        <p:spPr bwMode="auto">
          <a:xfrm>
            <a:off x="660398" y="3141134"/>
            <a:ext cx="7797802" cy="2764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1630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Browser</a:t>
            </a:r>
            <a:endParaRPr lang="en-US" dirty="0"/>
          </a:p>
        </p:txBody>
      </p:sp>
      <p:sp>
        <p:nvSpPr>
          <p:cNvPr id="3" name="Text Placeholder 2"/>
          <p:cNvSpPr>
            <a:spLocks noGrp="1"/>
          </p:cNvSpPr>
          <p:nvPr>
            <p:ph type="body" sz="quarter" idx="10"/>
          </p:nvPr>
        </p:nvSpPr>
        <p:spPr>
          <a:xfrm>
            <a:off x="446088" y="1817371"/>
            <a:ext cx="4564062" cy="4343718"/>
          </a:xfrm>
        </p:spPr>
        <p:txBody>
          <a:bodyPr/>
          <a:lstStyle/>
          <a:p>
            <a:r>
              <a:rPr lang="en-US" dirty="0" smtClean="0"/>
              <a:t>Media Browser provides access to video, audio and graphic files.</a:t>
            </a:r>
          </a:p>
          <a:p>
            <a:r>
              <a:rPr lang="en-US" dirty="0" smtClean="0"/>
              <a:t>Allows you to preview files.</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300" y="1820716"/>
            <a:ext cx="2959100" cy="4541984"/>
          </a:xfrm>
          <a:prstGeom prst="rect">
            <a:avLst/>
          </a:prstGeom>
        </p:spPr>
      </p:pic>
    </p:spTree>
    <p:extLst>
      <p:ext uri="{BB962C8B-B14F-4D97-AF65-F5344CB8AC3E}">
        <p14:creationId xmlns:p14="http://schemas.microsoft.com/office/powerpoint/2010/main" val="64780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Panel</a:t>
            </a:r>
            <a:endParaRPr lang="en-US" dirty="0"/>
          </a:p>
        </p:txBody>
      </p:sp>
      <p:sp>
        <p:nvSpPr>
          <p:cNvPr id="3" name="Text Placeholder 2"/>
          <p:cNvSpPr>
            <a:spLocks noGrp="1"/>
          </p:cNvSpPr>
          <p:nvPr>
            <p:ph type="body" sz="quarter" idx="10"/>
          </p:nvPr>
        </p:nvSpPr>
        <p:spPr>
          <a:xfrm>
            <a:off x="446088" y="1817371"/>
            <a:ext cx="4735512" cy="4343718"/>
          </a:xfrm>
        </p:spPr>
        <p:txBody>
          <a:bodyPr/>
          <a:lstStyle/>
          <a:p>
            <a:r>
              <a:rPr lang="en-US" dirty="0" smtClean="0"/>
              <a:t>Tools Panel holds several commonly used tools.  </a:t>
            </a:r>
          </a:p>
          <a:p>
            <a:r>
              <a:rPr lang="en-US" dirty="0"/>
              <a:t>The Selection tool is the default tool. It’s used for everything other than specialized functions. If the program isn’t responding as you expect, make sure that the Selection tool is selected</a:t>
            </a:r>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0" y="1924049"/>
            <a:ext cx="2025650" cy="2675021"/>
          </a:xfrm>
          <a:prstGeom prst="rect">
            <a:avLst/>
          </a:prstGeom>
        </p:spPr>
      </p:pic>
    </p:spTree>
    <p:extLst>
      <p:ext uri="{BB962C8B-B14F-4D97-AF65-F5344CB8AC3E}">
        <p14:creationId xmlns:p14="http://schemas.microsoft.com/office/powerpoint/2010/main" val="526639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Panel</a:t>
            </a:r>
            <a:endParaRPr lang="en-US" dirty="0"/>
          </a:p>
        </p:txBody>
      </p:sp>
      <p:sp>
        <p:nvSpPr>
          <p:cNvPr id="3" name="Text Placeholder 2"/>
          <p:cNvSpPr>
            <a:spLocks noGrp="1"/>
          </p:cNvSpPr>
          <p:nvPr>
            <p:ph type="body" sz="quarter" idx="10"/>
          </p:nvPr>
        </p:nvSpPr>
        <p:spPr>
          <a:xfrm>
            <a:off x="446088" y="1817371"/>
            <a:ext cx="4926012" cy="4343718"/>
          </a:xfrm>
        </p:spPr>
        <p:txBody>
          <a:bodyPr/>
          <a:lstStyle/>
          <a:p>
            <a:r>
              <a:rPr lang="en-US" dirty="0" smtClean="0"/>
              <a:t>Contains bins with a variety of audio and video effects, as well as transitions which can be applied to clips.</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0" y="1848090"/>
            <a:ext cx="3009900" cy="4590810"/>
          </a:xfrm>
          <a:prstGeom prst="rect">
            <a:avLst/>
          </a:prstGeom>
        </p:spPr>
      </p:pic>
    </p:spTree>
    <p:extLst>
      <p:ext uri="{BB962C8B-B14F-4D97-AF65-F5344CB8AC3E}">
        <p14:creationId xmlns:p14="http://schemas.microsoft.com/office/powerpoint/2010/main" val="14540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Controls</a:t>
            </a:r>
            <a:endParaRPr lang="en-US" dirty="0"/>
          </a:p>
        </p:txBody>
      </p:sp>
      <p:sp>
        <p:nvSpPr>
          <p:cNvPr id="3" name="Text Placeholder 2"/>
          <p:cNvSpPr>
            <a:spLocks noGrp="1"/>
          </p:cNvSpPr>
          <p:nvPr>
            <p:ph type="body" sz="quarter" idx="10"/>
          </p:nvPr>
        </p:nvSpPr>
        <p:spPr>
          <a:xfrm>
            <a:off x="446088" y="1817371"/>
            <a:ext cx="8221662" cy="1363979"/>
          </a:xfrm>
        </p:spPr>
        <p:txBody>
          <a:bodyPr/>
          <a:lstStyle/>
          <a:p>
            <a:r>
              <a:rPr lang="en-US" dirty="0"/>
              <a:t>L</a:t>
            </a:r>
            <a:r>
              <a:rPr lang="en-US" dirty="0" smtClean="0"/>
              <a:t>ists </a:t>
            </a:r>
            <a:r>
              <a:rPr lang="en-US" dirty="0"/>
              <a:t>all the effects that are applied to the currently selected clip. </a:t>
            </a:r>
            <a:endParaRPr lang="en-US" dirty="0" smtClean="0"/>
          </a:p>
          <a:p>
            <a:r>
              <a:rPr lang="en-US" dirty="0" smtClean="0"/>
              <a:t>Fixed </a:t>
            </a:r>
            <a:r>
              <a:rPr lang="en-US" dirty="0"/>
              <a:t>effects are included with every clip: </a:t>
            </a:r>
            <a:endParaRPr lang="en-US" dirty="0" smtClean="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035"/>
          <a:stretch/>
        </p:blipFill>
        <p:spPr>
          <a:xfrm>
            <a:off x="4464050" y="3448050"/>
            <a:ext cx="4522077" cy="2914650"/>
          </a:xfrm>
          <a:prstGeom prst="rect">
            <a:avLst/>
          </a:prstGeom>
        </p:spPr>
      </p:pic>
      <p:sp>
        <p:nvSpPr>
          <p:cNvPr id="6" name="Rectangle 5"/>
          <p:cNvSpPr/>
          <p:nvPr/>
        </p:nvSpPr>
        <p:spPr>
          <a:xfrm>
            <a:off x="514350" y="3381286"/>
            <a:ext cx="3829050" cy="2935162"/>
          </a:xfrm>
          <a:prstGeom prst="rect">
            <a:avLst/>
          </a:prstGeom>
        </p:spPr>
        <p:txBody>
          <a:bodyPr wrap="square">
            <a:spAutoFit/>
          </a:bodyPr>
          <a:lstStyle/>
          <a:p>
            <a:pPr marL="920750" lvl="2" indent="-463550">
              <a:lnSpc>
                <a:spcPct val="90000"/>
              </a:lnSpc>
              <a:spcBef>
                <a:spcPts val="1000"/>
              </a:spcBef>
              <a:buFont typeface="Wingdings" charset="2"/>
              <a:buChar char="q"/>
            </a:pPr>
            <a:r>
              <a:rPr lang="en-US" sz="2800" dirty="0"/>
              <a:t>Motion, Opacity, and Time Remapping for Video Effects.</a:t>
            </a:r>
          </a:p>
          <a:p>
            <a:pPr marL="920750" lvl="2" indent="-463550">
              <a:lnSpc>
                <a:spcPct val="90000"/>
              </a:lnSpc>
              <a:spcBef>
                <a:spcPts val="1000"/>
              </a:spcBef>
              <a:buFont typeface="Wingdings" charset="2"/>
              <a:buChar char="q"/>
            </a:pPr>
            <a:r>
              <a:rPr lang="en-US" sz="2800" dirty="0"/>
              <a:t>Volume effect is listed in the Audio Effects section.</a:t>
            </a:r>
          </a:p>
        </p:txBody>
      </p:sp>
    </p:spTree>
    <p:extLst>
      <p:ext uri="{BB962C8B-B14F-4D97-AF65-F5344CB8AC3E}">
        <p14:creationId xmlns:p14="http://schemas.microsoft.com/office/powerpoint/2010/main" val="1254287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m1-10402ppt" id="{10AB5125-3F85-AD4D-91FF-311E5F7B438F}" vid="{9E8A6E9C-620B-D945-8663-A960E58517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m1-10402ppt" id="{10AB5125-3F85-AD4D-91FF-311E5F7B438F}" vid="{E590A895-ADBE-CD44-B52F-399FB8DF9F40}"/>
    </a:ext>
  </a:extLst>
</a:theme>
</file>

<file path=docProps/app.xml><?xml version="1.0" encoding="utf-8"?>
<Properties xmlns="http://schemas.openxmlformats.org/officeDocument/2006/extended-properties" xmlns:vt="http://schemas.openxmlformats.org/officeDocument/2006/docPropsVTypes">
  <Template>Digital Media I PowerPoint Template</Template>
  <TotalTime>198</TotalTime>
  <Words>256</Words>
  <Application>Microsoft Macintosh PowerPoint</Application>
  <PresentationFormat>On-screen Show (4:3)</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AppleSymbols</vt:lpstr>
      <vt:lpstr>Calibri</vt:lpstr>
      <vt:lpstr>Calibri Light</vt:lpstr>
      <vt:lpstr>Wingdings</vt:lpstr>
      <vt:lpstr>Arial</vt:lpstr>
      <vt:lpstr>Office Theme</vt:lpstr>
      <vt:lpstr>Custom Design</vt:lpstr>
      <vt:lpstr>3.00 Understanding the Adobe Premiere Pro interface. (10%)</vt:lpstr>
      <vt:lpstr>Premiere Pro Interface</vt:lpstr>
      <vt:lpstr>Panels in Editing Workspace</vt:lpstr>
      <vt:lpstr>Source vs. Program Monitor</vt:lpstr>
      <vt:lpstr>Timeline</vt:lpstr>
      <vt:lpstr>Media Browser</vt:lpstr>
      <vt:lpstr>Tools Panel</vt:lpstr>
      <vt:lpstr>Effects Panel</vt:lpstr>
      <vt:lpstr>Effect Controls</vt:lpstr>
      <vt:lpstr>Audio Levels</vt:lpstr>
      <vt:lpstr>Customize Workspace</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104.02  3% Describe digital audio production methods, software, and hardware.</dc:title>
  <dc:creator>Microsoft Office User</dc:creator>
  <cp:lastModifiedBy>Microsoft Office User</cp:lastModifiedBy>
  <cp:revision>30</cp:revision>
  <dcterms:created xsi:type="dcterms:W3CDTF">2016-05-02T14:55:26Z</dcterms:created>
  <dcterms:modified xsi:type="dcterms:W3CDTF">2017-02-09T15:21:12Z</dcterms:modified>
</cp:coreProperties>
</file>