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33"/>
  </p:notesMasterIdLst>
  <p:sldIdLst>
    <p:sldId id="258" r:id="rId3"/>
    <p:sldId id="284" r:id="rId4"/>
    <p:sldId id="285" r:id="rId5"/>
    <p:sldId id="286" r:id="rId6"/>
    <p:sldId id="275" r:id="rId7"/>
    <p:sldId id="276" r:id="rId8"/>
    <p:sldId id="277" r:id="rId9"/>
    <p:sldId id="278" r:id="rId10"/>
    <p:sldId id="279" r:id="rId11"/>
    <p:sldId id="287" r:id="rId12"/>
    <p:sldId id="281" r:id="rId13"/>
    <p:sldId id="282" r:id="rId14"/>
    <p:sldId id="283" r:id="rId15"/>
    <p:sldId id="265" r:id="rId16"/>
    <p:sldId id="262" r:id="rId17"/>
    <p:sldId id="266" r:id="rId18"/>
    <p:sldId id="263" r:id="rId19"/>
    <p:sldId id="267" r:id="rId20"/>
    <p:sldId id="264" r:id="rId21"/>
    <p:sldId id="268" r:id="rId22"/>
    <p:sldId id="269" r:id="rId23"/>
    <p:sldId id="270" r:id="rId24"/>
    <p:sldId id="271" r:id="rId25"/>
    <p:sldId id="288" r:id="rId26"/>
    <p:sldId id="260" r:id="rId27"/>
    <p:sldId id="273" r:id="rId28"/>
    <p:sldId id="272" r:id="rId29"/>
    <p:sldId id="261" r:id="rId30"/>
    <p:sldId id="259" r:id="rId31"/>
    <p:sldId id="27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/>
    <p:restoredTop sz="94643"/>
  </p:normalViewPr>
  <p:slideViewPr>
    <p:cSldViewPr snapToGrid="0" snapToObjects="1">
      <p:cViewPr varScale="1">
        <p:scale>
          <a:sx n="67" d="100"/>
          <a:sy n="67" d="100"/>
        </p:scale>
        <p:origin x="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F422D-B259-264A-96F0-C5D8F637653E}" type="datetimeFigureOut">
              <a:rPr lang="en-US" smtClean="0"/>
              <a:t>5/10/17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92DED-47EF-1E46-BCB0-FCA193ACA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95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8" b="1879"/>
          <a:stretch/>
        </p:blipFill>
        <p:spPr>
          <a:xfrm>
            <a:off x="0" y="1580322"/>
            <a:ext cx="9144000" cy="4750904"/>
          </a:xfrm>
          <a:prstGeom prst="rect">
            <a:avLst/>
          </a:prstGeom>
        </p:spPr>
      </p:pic>
      <p:sp>
        <p:nvSpPr>
          <p:cNvPr id="10" name="Line 6"/>
          <p:cNvSpPr>
            <a:spLocks noChangeShapeType="1"/>
          </p:cNvSpPr>
          <p:nvPr userDrawn="1"/>
        </p:nvSpPr>
        <p:spPr bwMode="auto">
          <a:xfrm flipV="1">
            <a:off x="0" y="6316980"/>
            <a:ext cx="9144000" cy="11430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© ExplorNet’s Centers for Quality Teaching and Learning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28015" y="6423660"/>
            <a:ext cx="5156200" cy="296863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altLang="en-US" dirty="0" smtClean="0"/>
              <a:t>© ExplorNet’s Centers for Quality Teaching and Learning</a:t>
            </a:r>
          </a:p>
          <a:p>
            <a:pPr lvl="4"/>
            <a:endParaRPr lang="en-US" dirty="0"/>
          </a:p>
        </p:txBody>
      </p:sp>
      <p:pic>
        <p:nvPicPr>
          <p:cNvPr id="17" name="Picture 16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32" y="74414"/>
            <a:ext cx="7419340" cy="12375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1041400"/>
            <a:ext cx="3319516" cy="508000"/>
          </a:xfrm>
          <a:prstGeom prst="rect">
            <a:avLst/>
          </a:prstGeom>
        </p:spPr>
      </p:pic>
      <p:sp>
        <p:nvSpPr>
          <p:cNvPr id="20" name="Line 6"/>
          <p:cNvSpPr>
            <a:spLocks noChangeShapeType="1"/>
          </p:cNvSpPr>
          <p:nvPr userDrawn="1"/>
        </p:nvSpPr>
        <p:spPr bwMode="auto">
          <a:xfrm flipV="1">
            <a:off x="0" y="423"/>
            <a:ext cx="9144000" cy="11430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6"/>
          <p:cNvSpPr>
            <a:spLocks noChangeShapeType="1"/>
          </p:cNvSpPr>
          <p:nvPr userDrawn="1"/>
        </p:nvSpPr>
        <p:spPr bwMode="auto">
          <a:xfrm flipV="1">
            <a:off x="0" y="1549443"/>
            <a:ext cx="9144000" cy="11430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7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1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16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40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58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44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5/10/17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40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5/10/17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83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5/10/17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28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2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8"/>
          <p:cNvSpPr>
            <a:spLocks noGrp="1"/>
          </p:cNvSpPr>
          <p:nvPr>
            <p:ph type="title"/>
          </p:nvPr>
        </p:nvSpPr>
        <p:spPr>
          <a:xfrm>
            <a:off x="434340" y="731520"/>
            <a:ext cx="82753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Line 6"/>
          <p:cNvSpPr>
            <a:spLocks noChangeShapeType="1"/>
          </p:cNvSpPr>
          <p:nvPr userDrawn="1"/>
        </p:nvSpPr>
        <p:spPr bwMode="auto">
          <a:xfrm>
            <a:off x="439738" y="1684020"/>
            <a:ext cx="8253412" cy="1588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8229600" cy="4343718"/>
          </a:xfrm>
        </p:spPr>
        <p:txBody>
          <a:bodyPr>
            <a:normAutofit/>
          </a:bodyPr>
          <a:lstStyle>
            <a:lvl1pPr marL="463550" indent="-463550">
              <a:buFont typeface="Wingdings" charset="2"/>
              <a:buChar char="q"/>
              <a:tabLst/>
              <a:defRPr sz="2800"/>
            </a:lvl1pPr>
            <a:lvl2pPr marL="917575" indent="-460375">
              <a:buFont typeface="AppleSymbols" charset="0"/>
              <a:buChar char="☐"/>
              <a:tabLst/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23228" y="6390005"/>
            <a:ext cx="5154612" cy="330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 altLang="en-US" dirty="0" smtClean="0"/>
              <a:t>© ExplorNet’s Centers for Quality Teaching and Learning</a:t>
            </a:r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5" y="182880"/>
            <a:ext cx="4769455" cy="6035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67" y="366512"/>
            <a:ext cx="2305298" cy="35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59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57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65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6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3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5/10/17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5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5/10/17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1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5/10/17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3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9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0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5212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en-US" dirty="0" smtClean="0"/>
              <a:t>© ExplorNet’s Centers for Quality Teaching and Learning</a:t>
            </a:r>
          </a:p>
        </p:txBody>
      </p:sp>
    </p:spTree>
    <p:extLst>
      <p:ext uri="{BB962C8B-B14F-4D97-AF65-F5344CB8AC3E}">
        <p14:creationId xmlns:p14="http://schemas.microsoft.com/office/powerpoint/2010/main" val="136663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73740-0AE5-794E-86C8-451EF8728995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6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28650" y="5074920"/>
            <a:ext cx="7898130" cy="1201102"/>
          </a:xfrm>
        </p:spPr>
        <p:txBody>
          <a:bodyPr anchor="b" anchorCtr="0"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4.00 </a:t>
            </a:r>
            <a:r>
              <a:rPr lang="en-US" sz="2800" b="1" dirty="0">
                <a:solidFill>
                  <a:schemeClr val="bg1"/>
                </a:solidFill>
              </a:rPr>
              <a:t>	Apply procedures to edit a video sequence with Adobe </a:t>
            </a:r>
            <a:r>
              <a:rPr lang="en-US" sz="2800" b="1">
                <a:solidFill>
                  <a:schemeClr val="bg1"/>
                </a:solidFill>
              </a:rPr>
              <a:t>Premiere </a:t>
            </a:r>
            <a:r>
              <a:rPr lang="en-US" sz="2800" b="1" smtClean="0">
                <a:solidFill>
                  <a:schemeClr val="bg1"/>
                </a:solidFill>
              </a:rPr>
              <a:t>Pro. </a:t>
            </a:r>
            <a:r>
              <a:rPr lang="en-US" sz="2800" b="1" dirty="0" smtClean="0">
                <a:solidFill>
                  <a:schemeClr val="bg1"/>
                </a:solidFill>
              </a:rPr>
              <a:t>(44%)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9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Audio Terms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Natural Sound (Room Tone)</a:t>
            </a:r>
          </a:p>
          <a:p>
            <a:pPr lvl="1"/>
            <a:r>
              <a:rPr lang="en-US" dirty="0"/>
              <a:t>Using the actual sounds of the environment in which the video takes </a:t>
            </a:r>
            <a:r>
              <a:rPr lang="en-US" dirty="0" smtClean="0"/>
              <a:t>place.</a:t>
            </a:r>
            <a:endParaRPr lang="en-US" dirty="0"/>
          </a:p>
          <a:p>
            <a:pPr lvl="1"/>
            <a:r>
              <a:rPr lang="en-US" dirty="0"/>
              <a:t>Typically used to make the video seem more </a:t>
            </a:r>
            <a:r>
              <a:rPr lang="en-US" dirty="0" smtClean="0"/>
              <a:t>realistic.</a:t>
            </a:r>
            <a:endParaRPr lang="en-US" dirty="0"/>
          </a:p>
          <a:p>
            <a:r>
              <a:rPr lang="en-US" dirty="0"/>
              <a:t>Recorded Narration (Voiceover)</a:t>
            </a:r>
          </a:p>
          <a:p>
            <a:pPr lvl="1"/>
            <a:r>
              <a:rPr lang="en-US" dirty="0"/>
              <a:t>Dialogue added to a video production to explain the visual scenario and give the audience more information about what is happening in the </a:t>
            </a:r>
            <a:r>
              <a:rPr lang="en-US" dirty="0" smtClean="0"/>
              <a:t>video.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82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Audio in Video Editor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When you add </a:t>
            </a:r>
            <a:r>
              <a:rPr lang="en-US" dirty="0" smtClean="0"/>
              <a:t>a video </a:t>
            </a:r>
            <a:r>
              <a:rPr lang="en-US" dirty="0"/>
              <a:t>clip to </a:t>
            </a:r>
            <a:r>
              <a:rPr lang="en-US" dirty="0" smtClean="0"/>
              <a:t>the timeline, </a:t>
            </a:r>
            <a:r>
              <a:rPr lang="en-US" dirty="0"/>
              <a:t>the video and audio appear as two objects, each in its </a:t>
            </a:r>
            <a:r>
              <a:rPr lang="en-US" dirty="0" smtClean="0"/>
              <a:t>own track.</a:t>
            </a:r>
          </a:p>
          <a:p>
            <a:r>
              <a:rPr lang="en-US" dirty="0"/>
              <a:t>The video and audio portions of the clip are linked so that when you drag the video </a:t>
            </a:r>
            <a:r>
              <a:rPr lang="en-US" dirty="0" smtClean="0"/>
              <a:t>portion, </a:t>
            </a:r>
            <a:r>
              <a:rPr lang="en-US" dirty="0"/>
              <a:t>the linked audio moves with it, and vice </a:t>
            </a:r>
            <a:r>
              <a:rPr lang="en-US" dirty="0" smtClean="0"/>
              <a:t>versa.</a:t>
            </a:r>
          </a:p>
          <a:p>
            <a:r>
              <a:rPr lang="en-US" dirty="0"/>
              <a:t>When you want to work with the audio and video individually, you can unlink </a:t>
            </a:r>
            <a:r>
              <a:rPr lang="en-US" dirty="0" smtClean="0"/>
              <a:t>them.  This allows you to delete or edit them separately.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5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Audio in Video Editor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MRScreenshotHurricanePOSPremierePr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9" t="55495"/>
          <a:stretch/>
        </p:blipFill>
        <p:spPr bwMode="auto">
          <a:xfrm>
            <a:off x="440265" y="1913467"/>
            <a:ext cx="8257890" cy="330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8935" y="5520266"/>
            <a:ext cx="176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Linked Audio Layer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947333" y="3877734"/>
            <a:ext cx="355600" cy="176106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455333" y="4013200"/>
            <a:ext cx="1388534" cy="17780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9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Layering Audio in Video Editor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Audio layers can be used to add music, narration and sound effects.</a:t>
            </a:r>
          </a:p>
          <a:p>
            <a:r>
              <a:rPr lang="en-US" dirty="0" smtClean="0"/>
              <a:t>Audio editing for video works in much the same way as when using an audio editor.</a:t>
            </a:r>
          </a:p>
          <a:p>
            <a:r>
              <a:rPr lang="en-US" dirty="0" smtClean="0"/>
              <a:t>When </a:t>
            </a:r>
            <a:r>
              <a:rPr lang="en-US" dirty="0"/>
              <a:t>making audio adjustments of any kind, determine whether the change is applied to the entire track or to individual clips. Audio tracks and clips are edited in different </a:t>
            </a:r>
            <a:r>
              <a:rPr lang="en-US" dirty="0" smtClean="0"/>
              <a:t>ways.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Titles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3619726" cy="4343718"/>
          </a:xfrm>
        </p:spPr>
        <p:txBody>
          <a:bodyPr/>
          <a:lstStyle/>
          <a:p>
            <a:r>
              <a:rPr lang="en-US" dirty="0"/>
              <a:t>The Titler is a versatile tool enabling you to create not just titles and credits, but animated </a:t>
            </a:r>
            <a:r>
              <a:rPr lang="en-US" dirty="0" smtClean="0"/>
              <a:t>graphics and text as well.</a:t>
            </a:r>
          </a:p>
          <a:p>
            <a:r>
              <a:rPr lang="en-US" dirty="0" smtClean="0"/>
              <a:t>Titles may be placed over video, still images or in separate frames.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3" descr="craw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3" t="3201" r="14993"/>
          <a:stretch/>
        </p:blipFill>
        <p:spPr bwMode="auto">
          <a:xfrm>
            <a:off x="4189585" y="1949224"/>
            <a:ext cx="4595187" cy="353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5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7" y="1817371"/>
            <a:ext cx="8352855" cy="4343718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title (block of text with or without an accompanying graphic) that appears on the screen, remains motionless, and then </a:t>
            </a:r>
            <a:r>
              <a:rPr lang="en-US" dirty="0" smtClean="0"/>
              <a:t>disappears.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8" b="14434"/>
          <a:stretch/>
        </p:blipFill>
        <p:spPr>
          <a:xfrm>
            <a:off x="1959042" y="3249386"/>
            <a:ext cx="5731716" cy="301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7" y="1817371"/>
            <a:ext cx="8352855" cy="4343718"/>
          </a:xfrm>
        </p:spPr>
        <p:txBody>
          <a:bodyPr/>
          <a:lstStyle/>
          <a:p>
            <a:r>
              <a:rPr lang="en-US" dirty="0" smtClean="0"/>
              <a:t>Appears </a:t>
            </a:r>
            <a:r>
              <a:rPr lang="en-US" dirty="0"/>
              <a:t>from either the top or the bottom and moves vertically through the field of view and off the other </a:t>
            </a:r>
            <a:r>
              <a:rPr lang="en-US" dirty="0" smtClean="0"/>
              <a:t>side.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3" descr="rolling-credi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87" y="3094248"/>
            <a:ext cx="5992586" cy="317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02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Crawl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ppears </a:t>
            </a:r>
            <a:r>
              <a:rPr lang="en-US" dirty="0"/>
              <a:t>from either the left or the right and moves horizontally through the field of view and off the other </a:t>
            </a:r>
            <a:r>
              <a:rPr lang="en-US" dirty="0" smtClean="0"/>
              <a:t>side.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57" y="3048112"/>
            <a:ext cx="5731329" cy="322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4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Superimposition </a:t>
            </a: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/>
              <a:t>Super or Lower </a:t>
            </a:r>
            <a:r>
              <a:rPr lang="en-US" dirty="0" smtClean="0"/>
              <a:t>Third) A </a:t>
            </a:r>
            <a:r>
              <a:rPr lang="en-US" dirty="0"/>
              <a:t>title that relays information (their name, position or title, statistics, etc</a:t>
            </a:r>
            <a:r>
              <a:rPr lang="en-US" dirty="0" smtClean="0"/>
              <a:t>.) </a:t>
            </a:r>
            <a:r>
              <a:rPr lang="en-US" dirty="0"/>
              <a:t>usually appears in the lower third of the </a:t>
            </a:r>
            <a:r>
              <a:rPr lang="en-US" dirty="0" smtClean="0"/>
              <a:t>screen.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 descr="text 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2" t="-1490" r="-965" b="32089"/>
          <a:stretch/>
        </p:blipFill>
        <p:spPr bwMode="auto">
          <a:xfrm>
            <a:off x="3624943" y="3167744"/>
            <a:ext cx="496917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32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Transitions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Changing </a:t>
            </a:r>
            <a:r>
              <a:rPr lang="en-US" dirty="0"/>
              <a:t>from one video clip to another in a video </a:t>
            </a:r>
            <a:r>
              <a:rPr lang="en-US" dirty="0" smtClean="0"/>
              <a:t>production.</a:t>
            </a:r>
          </a:p>
          <a:p>
            <a:r>
              <a:rPr lang="en-US" dirty="0" smtClean="0"/>
              <a:t>Four basic types of transitions:</a:t>
            </a:r>
          </a:p>
          <a:p>
            <a:pPr lvl="1"/>
            <a:r>
              <a:rPr lang="en-US" dirty="0" smtClean="0"/>
              <a:t>Cut</a:t>
            </a:r>
          </a:p>
          <a:p>
            <a:pPr lvl="1"/>
            <a:r>
              <a:rPr lang="en-US" dirty="0" smtClean="0"/>
              <a:t>Dissolve</a:t>
            </a:r>
          </a:p>
          <a:p>
            <a:pPr lvl="1"/>
            <a:r>
              <a:rPr lang="en-US" dirty="0" smtClean="0"/>
              <a:t>Fade Up or Fade Down</a:t>
            </a:r>
          </a:p>
          <a:p>
            <a:pPr lvl="1"/>
            <a:r>
              <a:rPr lang="en-US" dirty="0" smtClean="0"/>
              <a:t>Wipe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329" y="4205515"/>
            <a:ext cx="3710485" cy="198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0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Importing Files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Importing is not the same as capturing.</a:t>
            </a:r>
          </a:p>
          <a:p>
            <a:r>
              <a:rPr lang="en-US" dirty="0" smtClean="0"/>
              <a:t>Import loads files that are already in your storage into the project.</a:t>
            </a:r>
          </a:p>
          <a:p>
            <a:r>
              <a:rPr lang="en-US" dirty="0" smtClean="0"/>
              <a:t>Many video, audio, and image formats can be imported into Premiere.</a:t>
            </a:r>
          </a:p>
          <a:p>
            <a:r>
              <a:rPr lang="en-US" dirty="0"/>
              <a:t>Supported file </a:t>
            </a:r>
            <a:r>
              <a:rPr lang="en-US" dirty="0" smtClean="0"/>
              <a:t>formats: https</a:t>
            </a:r>
            <a:r>
              <a:rPr lang="en-US" dirty="0"/>
              <a:t>://</a:t>
            </a:r>
            <a:r>
              <a:rPr lang="en-US" dirty="0" err="1"/>
              <a:t>helpx.adobe.com</a:t>
            </a:r>
            <a:r>
              <a:rPr lang="en-US" dirty="0"/>
              <a:t>/premiere-pro/using/supported-file-</a:t>
            </a:r>
            <a:r>
              <a:rPr lang="en-US" dirty="0" err="1"/>
              <a:t>formats.html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43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instantaneous transition from one video clip to the </a:t>
            </a:r>
            <a:r>
              <a:rPr lang="en-US" dirty="0" smtClean="0"/>
              <a:t>next.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 descr="cu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1" b="25279"/>
          <a:stretch/>
        </p:blipFill>
        <p:spPr bwMode="auto">
          <a:xfrm>
            <a:off x="1126671" y="3020786"/>
            <a:ext cx="7198876" cy="244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77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Dissolve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7" y="1817371"/>
            <a:ext cx="8371341" cy="4343718"/>
          </a:xfrm>
        </p:spPr>
        <p:txBody>
          <a:bodyPr/>
          <a:lstStyle/>
          <a:p>
            <a:r>
              <a:rPr lang="en-US" alt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 gradual blend between one video clip and </a:t>
            </a:r>
            <a:r>
              <a:rPr lang="en-US" altLang="en-US" dirty="0" smtClean="0">
                <a:latin typeface="Calibri" charset="0"/>
                <a:ea typeface="Calibri" charset="0"/>
                <a:cs typeface="Calibri" charset="0"/>
                <a:sym typeface="Calibri" charset="0"/>
              </a:rPr>
              <a:t>another.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 descr="dissolv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274" y="2569367"/>
            <a:ext cx="6381069" cy="35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23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Fade Up or Fade Down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 smtClean="0">
                <a:latin typeface="Calibri" charset="0"/>
                <a:ea typeface="Calibri" charset="0"/>
                <a:cs typeface="Calibri" charset="0"/>
                <a:sym typeface="Calibri" charset="0"/>
              </a:rPr>
              <a:t>When 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the screen goes gradually from black or white to a video clip, or gradually from a video clip to a black or white screen.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 descr="cross-fade-singl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87"/>
          <a:stretch/>
        </p:blipFill>
        <p:spPr bwMode="auto">
          <a:xfrm>
            <a:off x="952500" y="3588431"/>
            <a:ext cx="7543800" cy="184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83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When one video clip replaces another by traveling from one side of the frame to the other or through a </a:t>
            </a:r>
            <a:r>
              <a:rPr lang="en-US" altLang="en-US" dirty="0" smtClean="0">
                <a:latin typeface="Calibri" charset="0"/>
                <a:ea typeface="Calibri" charset="0"/>
                <a:cs typeface="Calibri" charset="0"/>
                <a:sym typeface="Calibri" charset="0"/>
              </a:rPr>
              <a:t>shape.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 descr="transition-clock-wi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4" y="2836932"/>
            <a:ext cx="5761036" cy="341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8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J-Cut/L-Cut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4403498" cy="4343718"/>
          </a:xfrm>
        </p:spPr>
        <p:txBody>
          <a:bodyPr/>
          <a:lstStyle/>
          <a:p>
            <a:r>
              <a:rPr lang="en-US" dirty="0"/>
              <a:t>A J-Cut is when you hear audio from a shot and then see the video. </a:t>
            </a:r>
            <a:r>
              <a:rPr lang="en-US" dirty="0" smtClean="0"/>
              <a:t>You </a:t>
            </a:r>
            <a:r>
              <a:rPr lang="en-US" dirty="0"/>
              <a:t>make the letter J visually in the timeline.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L-Cut is when you cut to different video but the audio from that previous shot </a:t>
            </a:r>
            <a:r>
              <a:rPr lang="en-US" dirty="0" smtClean="0"/>
              <a:t>remains.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44" y="2268890"/>
            <a:ext cx="4111756" cy="307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8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Combining </a:t>
            </a:r>
            <a:r>
              <a:rPr lang="en-US" dirty="0"/>
              <a:t>several layers of video and/or image sources together to create a final </a:t>
            </a:r>
            <a:r>
              <a:rPr lang="en-US" dirty="0" smtClean="0"/>
              <a:t>composition.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ompositin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 bwMode="auto">
          <a:xfrm>
            <a:off x="1018041" y="2792186"/>
            <a:ext cx="7440370" cy="347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9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Similar </a:t>
            </a:r>
            <a:r>
              <a:rPr lang="en-US" dirty="0"/>
              <a:t>to masking in graphics and animation; showing or hiding specific area(s) of a video </a:t>
            </a:r>
            <a:r>
              <a:rPr lang="en-US" dirty="0" smtClean="0"/>
              <a:t>clip.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mas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771" y="2921000"/>
            <a:ext cx="4097338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48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Rotoscoping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Masking </a:t>
            </a:r>
            <a:r>
              <a:rPr lang="en-US" dirty="0"/>
              <a:t>an object in a video as it moves within the field of </a:t>
            </a:r>
            <a:r>
              <a:rPr lang="en-US" dirty="0" smtClean="0"/>
              <a:t>view.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rotosc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243" y="2541360"/>
            <a:ext cx="51308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Chroma </a:t>
            </a:r>
            <a:r>
              <a:rPr lang="en-US" dirty="0" smtClean="0"/>
              <a:t>Keying/Ultra Key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4229429" cy="4343718"/>
          </a:xfrm>
        </p:spPr>
        <p:txBody>
          <a:bodyPr/>
          <a:lstStyle/>
          <a:p>
            <a:r>
              <a:rPr lang="en-US" dirty="0" smtClean="0"/>
              <a:t>(Green-Screen) Recording </a:t>
            </a:r>
            <a:r>
              <a:rPr lang="en-US" dirty="0"/>
              <a:t>a video clip in front of a solid color background, then using a video editor to replace the background with another </a:t>
            </a:r>
            <a:r>
              <a:rPr lang="en-US" dirty="0" smtClean="0"/>
              <a:t>one.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588" y="1832005"/>
            <a:ext cx="3810000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64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Effects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There are a variety of effects that can be applied to video.  Many can be used with anchor points to animate the effects occurrence.</a:t>
            </a:r>
          </a:p>
          <a:p>
            <a:r>
              <a:rPr lang="en-US" dirty="0" smtClean="0"/>
              <a:t>Effect groups include:</a:t>
            </a:r>
          </a:p>
          <a:p>
            <a:pPr lvl="1"/>
            <a:r>
              <a:rPr lang="en-US" dirty="0" smtClean="0"/>
              <a:t>Blur and Sharpen Effects</a:t>
            </a:r>
          </a:p>
          <a:p>
            <a:pPr lvl="1"/>
            <a:r>
              <a:rPr lang="en-US" dirty="0" smtClean="0"/>
              <a:t>Color Correction Effects</a:t>
            </a:r>
          </a:p>
          <a:p>
            <a:pPr lvl="1"/>
            <a:r>
              <a:rPr lang="en-US" dirty="0" smtClean="0"/>
              <a:t>Distort Effects</a:t>
            </a:r>
          </a:p>
          <a:p>
            <a:pPr lvl="1"/>
            <a:r>
              <a:rPr lang="en-US" dirty="0" smtClean="0"/>
              <a:t>Image Control Effects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46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Media Assets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Files should be imported from the </a:t>
            </a:r>
            <a:r>
              <a:rPr lang="en-US" i="1" dirty="0" smtClean="0"/>
              <a:t>hard drive,</a:t>
            </a:r>
            <a:r>
              <a:rPr lang="en-US" dirty="0" smtClean="0"/>
              <a:t> so first move files from camera, cloud storage, etc. to the hard drive.</a:t>
            </a:r>
          </a:p>
          <a:p>
            <a:r>
              <a:rPr lang="en-US" dirty="0"/>
              <a:t>I</a:t>
            </a:r>
            <a:r>
              <a:rPr lang="en-US" dirty="0" smtClean="0"/>
              <a:t>mport </a:t>
            </a:r>
            <a:r>
              <a:rPr lang="en-US" dirty="0"/>
              <a:t>files by </a:t>
            </a:r>
            <a:r>
              <a:rPr lang="en-US" dirty="0" smtClean="0"/>
              <a:t>using:</a:t>
            </a:r>
          </a:p>
          <a:p>
            <a:pPr lvl="1"/>
            <a:r>
              <a:rPr lang="en-US" dirty="0" smtClean="0"/>
              <a:t>Media Browser</a:t>
            </a:r>
          </a:p>
          <a:p>
            <a:pPr lvl="1"/>
            <a:r>
              <a:rPr lang="en-US" dirty="0" smtClean="0"/>
              <a:t>Import command</a:t>
            </a:r>
            <a:endParaRPr lang="en-US" i="1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172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Layering Video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5317898" cy="4343718"/>
          </a:xfrm>
        </p:spPr>
        <p:txBody>
          <a:bodyPr/>
          <a:lstStyle/>
          <a:p>
            <a:r>
              <a:rPr lang="en-US" dirty="0"/>
              <a:t>You can place one video clip in a small frame over a background video clip that covers the entire screen. This effect is called a picture-in-picture overlay</a:t>
            </a:r>
            <a:r>
              <a:rPr lang="en-US" dirty="0" smtClean="0"/>
              <a:t>.</a:t>
            </a:r>
          </a:p>
          <a:p>
            <a:r>
              <a:rPr lang="en-US" dirty="0" smtClean="0"/>
              <a:t>By scaling video clips and layering multiple clips you can create the “Brady Bunch” effect.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385" y="4212770"/>
            <a:ext cx="2917372" cy="2188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613" y="1861457"/>
            <a:ext cx="2960913" cy="22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40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Command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5021262" cy="4343718"/>
          </a:xfrm>
        </p:spPr>
        <p:txBody>
          <a:bodyPr/>
          <a:lstStyle/>
          <a:p>
            <a:r>
              <a:rPr lang="en-US" dirty="0"/>
              <a:t>Choose File &gt; Import. </a:t>
            </a:r>
            <a:endParaRPr lang="en-US" dirty="0" smtClean="0"/>
          </a:p>
          <a:p>
            <a:r>
              <a:rPr lang="en-US" dirty="0" smtClean="0"/>
              <a:t>Select </a:t>
            </a:r>
            <a:r>
              <a:rPr lang="en-US" dirty="0"/>
              <a:t>one or more files from the list of files. </a:t>
            </a:r>
            <a:endParaRPr lang="en-US" dirty="0" smtClean="0"/>
          </a:p>
          <a:p>
            <a:r>
              <a:rPr lang="en-US" dirty="0" smtClean="0"/>
              <a:t>Files will be added to the Project panel.</a:t>
            </a:r>
          </a:p>
          <a:p>
            <a:r>
              <a:rPr lang="en-US" dirty="0" smtClean="0"/>
              <a:t>You may select an entire folder, which is added as a new bin in the Project panel.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1" y="1867304"/>
            <a:ext cx="3143250" cy="405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10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Organize Video Clips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Assembly </a:t>
            </a:r>
            <a:r>
              <a:rPr lang="en-US" dirty="0"/>
              <a:t>Cut</a:t>
            </a:r>
          </a:p>
          <a:p>
            <a:pPr lvl="1"/>
            <a:r>
              <a:rPr lang="en-US" dirty="0" smtClean="0"/>
              <a:t>First stage of editing, when </a:t>
            </a:r>
            <a:r>
              <a:rPr lang="en-US" dirty="0"/>
              <a:t>the raw video clips from a production are arranged into the proper sequence inside the project’s </a:t>
            </a:r>
            <a:r>
              <a:rPr lang="en-US" dirty="0" smtClean="0"/>
              <a:t>timeline.</a:t>
            </a:r>
            <a:endParaRPr lang="en-US" dirty="0"/>
          </a:p>
          <a:p>
            <a:r>
              <a:rPr lang="en-US" dirty="0"/>
              <a:t>Rough Cut</a:t>
            </a:r>
          </a:p>
          <a:p>
            <a:pPr lvl="1"/>
            <a:r>
              <a:rPr lang="en-US" dirty="0" smtClean="0"/>
              <a:t>Second stage of editing, when </a:t>
            </a:r>
            <a:r>
              <a:rPr lang="en-US" dirty="0"/>
              <a:t>the video clips are edited down using the correct in and out points, and initial transitions or special effects are </a:t>
            </a:r>
            <a:r>
              <a:rPr lang="en-US" dirty="0" smtClean="0"/>
              <a:t>added.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20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Organize Video Clips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Final </a:t>
            </a:r>
            <a:r>
              <a:rPr lang="en-US" dirty="0"/>
              <a:t>Cut</a:t>
            </a:r>
          </a:p>
          <a:p>
            <a:pPr lvl="1"/>
            <a:r>
              <a:rPr lang="en-US" dirty="0" smtClean="0"/>
              <a:t>Third stage of editing, when </a:t>
            </a:r>
            <a:r>
              <a:rPr lang="en-US" dirty="0"/>
              <a:t>all of the transitions, special effects, and other editing techniques are finished; step preceding rendering and </a:t>
            </a:r>
            <a:r>
              <a:rPr lang="en-US" dirty="0" smtClean="0"/>
              <a:t>exporting.</a:t>
            </a:r>
            <a:endParaRPr lang="en-US" dirty="0"/>
          </a:p>
          <a:p>
            <a:r>
              <a:rPr lang="en-US" dirty="0"/>
              <a:t>Nested Sequence</a:t>
            </a:r>
          </a:p>
          <a:p>
            <a:pPr lvl="1"/>
            <a:r>
              <a:rPr lang="en-US" dirty="0"/>
              <a:t>Embedding multiple sequences of edited clips into a master composition to ease the overall editing and compositing </a:t>
            </a:r>
            <a:r>
              <a:rPr lang="en-US" dirty="0" smtClean="0"/>
              <a:t>process.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86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Marking Clips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8228989" cy="4343718"/>
          </a:xfrm>
        </p:spPr>
        <p:txBody>
          <a:bodyPr/>
          <a:lstStyle/>
          <a:p>
            <a:r>
              <a:rPr lang="en-US" dirty="0"/>
              <a:t>Setting a clip’s In and Out </a:t>
            </a:r>
            <a:r>
              <a:rPr lang="en-US" dirty="0" smtClean="0"/>
              <a:t>points.</a:t>
            </a:r>
          </a:p>
          <a:p>
            <a:r>
              <a:rPr lang="en-US" dirty="0"/>
              <a:t>In a typical workflow, you mark In and Out points for a clip in the Source Monitor.</a:t>
            </a:r>
          </a:p>
          <a:p>
            <a:r>
              <a:rPr lang="en-US" dirty="0" smtClean="0"/>
              <a:t>You </a:t>
            </a:r>
            <a:r>
              <a:rPr lang="en-US" dirty="0"/>
              <a:t>define the first frame you want to include in a sequence by marking that frame as the clip’s In point. </a:t>
            </a:r>
            <a:endParaRPr lang="en-US" dirty="0" smtClean="0"/>
          </a:p>
          <a:p>
            <a:r>
              <a:rPr lang="en-US" dirty="0" smtClean="0"/>
              <a:t>Then </a:t>
            </a:r>
            <a:r>
              <a:rPr lang="en-US" dirty="0"/>
              <a:t>you define the last frame you want to include by marking it as the Out point. </a:t>
            </a:r>
            <a:endParaRPr lang="en-US" dirty="0" smtClean="0"/>
          </a:p>
          <a:p>
            <a:r>
              <a:rPr lang="en-US" dirty="0" smtClean="0"/>
              <a:t>You then drag the marked clip to the timeline.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5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Marking Clips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MRScreenshotHurricanePOSPremierePr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48"/>
          <a:stretch/>
        </p:blipFill>
        <p:spPr bwMode="auto">
          <a:xfrm>
            <a:off x="4255477" y="1805353"/>
            <a:ext cx="4208585" cy="48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83734" y="2082800"/>
            <a:ext cx="262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Source Monitor</a:t>
            </a: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30400" y="2573866"/>
            <a:ext cx="228600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52135" y="4470400"/>
            <a:ext cx="262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Point Button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369733" y="4521200"/>
            <a:ext cx="2218267" cy="55880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65868" y="5401734"/>
            <a:ext cx="262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 Point Button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742267" y="4588935"/>
            <a:ext cx="2929466" cy="120226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55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Trimming Clips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Adjusting a clip's In and Out points after it is already edited into a sequence is called </a:t>
            </a:r>
            <a:r>
              <a:rPr lang="en-US" dirty="0" smtClean="0"/>
              <a:t>trimming.</a:t>
            </a:r>
          </a:p>
          <a:p>
            <a:r>
              <a:rPr lang="en-US" dirty="0"/>
              <a:t>You can trim clips by dragging the edge of a </a:t>
            </a:r>
            <a:r>
              <a:rPr lang="en-US" dirty="0" smtClean="0"/>
              <a:t>clip</a:t>
            </a:r>
            <a:r>
              <a:rPr lang="en-US" dirty="0"/>
              <a:t> </a:t>
            </a:r>
            <a:r>
              <a:rPr lang="en-US" dirty="0" smtClean="0"/>
              <a:t>in the timeline.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MRScreenshotHurricanePOSPremierePr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9" t="55495"/>
          <a:stretch/>
        </p:blipFill>
        <p:spPr bwMode="auto">
          <a:xfrm>
            <a:off x="2184398" y="3674534"/>
            <a:ext cx="6485467" cy="259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8668" y="4047066"/>
            <a:ext cx="176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Clip In Point in Timeline View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85333" y="4859866"/>
            <a:ext cx="3471334" cy="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4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 Media II PowerPoint Template" id="{62AD441C-4757-0C4A-9218-309ACD8FD344}" vid="{9F4D1970-BB27-1D4C-A2E7-E285E0020B3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 Media II PowerPoint Template" id="{62AD441C-4757-0C4A-9218-309ACD8FD344}" vid="{5C112064-4F31-644A-B444-A37E8359697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Media II PowerPoint Template</Template>
  <TotalTime>1563</TotalTime>
  <Words>1036</Words>
  <Application>Microsoft Macintosh PowerPoint</Application>
  <PresentationFormat>On-screen Show (4:3)</PresentationFormat>
  <Paragraphs>103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AppleSymbols</vt:lpstr>
      <vt:lpstr>Arial</vt:lpstr>
      <vt:lpstr>Calibri</vt:lpstr>
      <vt:lpstr>Calibri Light</vt:lpstr>
      <vt:lpstr>Wingdings</vt:lpstr>
      <vt:lpstr>Office Theme</vt:lpstr>
      <vt:lpstr>Custom Design</vt:lpstr>
      <vt:lpstr>4.00  Apply procedures to edit a video sequence with Adobe Premiere Pro. (44%)</vt:lpstr>
      <vt:lpstr>Importing Files</vt:lpstr>
      <vt:lpstr>Import Media Assets</vt:lpstr>
      <vt:lpstr>Import Command</vt:lpstr>
      <vt:lpstr>Organize Video Clips</vt:lpstr>
      <vt:lpstr>Organize Video Clips</vt:lpstr>
      <vt:lpstr>Marking Clips</vt:lpstr>
      <vt:lpstr>Marking Clips</vt:lpstr>
      <vt:lpstr>Trimming Clips</vt:lpstr>
      <vt:lpstr>Advanced Audio Terms</vt:lpstr>
      <vt:lpstr>Editing Audio in Video Editor</vt:lpstr>
      <vt:lpstr>Editing Audio in Video Editor</vt:lpstr>
      <vt:lpstr>Layering Audio in Video Editor</vt:lpstr>
      <vt:lpstr>Video Titles</vt:lpstr>
      <vt:lpstr>Still Title</vt:lpstr>
      <vt:lpstr>Roll Title</vt:lpstr>
      <vt:lpstr>Crawl Title</vt:lpstr>
      <vt:lpstr>Superimposition Title</vt:lpstr>
      <vt:lpstr>Video Transitions</vt:lpstr>
      <vt:lpstr>Cut</vt:lpstr>
      <vt:lpstr>Dissolve</vt:lpstr>
      <vt:lpstr>Fade Up or Fade Down</vt:lpstr>
      <vt:lpstr>Wipe</vt:lpstr>
      <vt:lpstr>J-Cut/L-Cut</vt:lpstr>
      <vt:lpstr>Compositing</vt:lpstr>
      <vt:lpstr>Masking</vt:lpstr>
      <vt:lpstr>Rotoscoping</vt:lpstr>
      <vt:lpstr>Chroma Keying/Ultra Key</vt:lpstr>
      <vt:lpstr>Video Effects</vt:lpstr>
      <vt:lpstr>Layering Video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 ###.##  #% Objective Wording</dc:title>
  <dc:creator>Microsoft Office User</dc:creator>
  <cp:lastModifiedBy>Microsoft Office User</cp:lastModifiedBy>
  <cp:revision>38</cp:revision>
  <dcterms:created xsi:type="dcterms:W3CDTF">2016-04-26T14:57:40Z</dcterms:created>
  <dcterms:modified xsi:type="dcterms:W3CDTF">2017-05-10T19:09:05Z</dcterms:modified>
</cp:coreProperties>
</file>