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70" r:id="rId3"/>
    <p:sldId id="257" r:id="rId4"/>
    <p:sldId id="267" r:id="rId5"/>
    <p:sldId id="259" r:id="rId6"/>
    <p:sldId id="260" r:id="rId7"/>
    <p:sldId id="261" r:id="rId8"/>
    <p:sldId id="268" r:id="rId9"/>
    <p:sldId id="269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8"/>
    <p:restoredTop sz="94643"/>
  </p:normalViewPr>
  <p:slideViewPr>
    <p:cSldViewPr snapToGrid="0" snapToObjects="1">
      <p:cViewPr varScale="1">
        <p:scale>
          <a:sx n="43" d="100"/>
          <a:sy n="43" d="100"/>
        </p:scale>
        <p:origin x="43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 userDrawn="1"/>
        </p:nvSpPr>
        <p:spPr bwMode="auto">
          <a:xfrm flipV="1">
            <a:off x="0" y="163449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V="1">
            <a:off x="0" y="490728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5074920"/>
            <a:ext cx="7898130" cy="1201102"/>
          </a:xfrm>
          <a:prstGeom prst="rect">
            <a:avLst/>
          </a:prstGeom>
        </p:spPr>
        <p:txBody>
          <a:bodyPr anchor="b"/>
          <a:lstStyle>
            <a:lvl1pPr algn="l" hangingPunct="1">
              <a:lnSpc>
                <a:spcPct val="90000"/>
              </a:lnSpc>
              <a:defRPr sz="5400"/>
            </a:lvl1pPr>
          </a:lstStyle>
          <a:p>
            <a:pPr hangingPunct="1">
              <a:lnSpc>
                <a:spcPct val="90000"/>
              </a:lnSpc>
            </a:pPr>
            <a:r>
              <a:rPr lang="en-US" altLang="en-US" sz="2800" dirty="0" smtClean="0">
                <a:latin typeface="Calibri" charset="0"/>
              </a:rPr>
              <a:t>Objective ###.##  #%</a:t>
            </a:r>
            <a:br>
              <a:rPr lang="en-US" altLang="en-US" sz="2800" dirty="0" smtClean="0">
                <a:latin typeface="Calibri" charset="0"/>
              </a:rPr>
            </a:br>
            <a:r>
              <a:rPr lang="en-US" altLang="en-US" sz="2400" dirty="0" smtClean="0">
                <a:latin typeface="Calibri" charset="0"/>
              </a:rPr>
              <a:t>Objective Wording</a:t>
            </a:r>
            <a:endParaRPr lang="en-US" altLang="en-US" sz="2400" dirty="0">
              <a:latin typeface="Calibri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© ExplorNet’s Centers for Quality Teaching and Learning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015" y="6423660"/>
            <a:ext cx="5156200" cy="29686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  <a:p>
            <a:pPr lvl="4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239"/>
            <a:ext cx="9144000" cy="3139440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8" y="353504"/>
            <a:ext cx="7419340" cy="12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434340" y="731520"/>
            <a:ext cx="8275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439738" y="1684020"/>
            <a:ext cx="8253412" cy="1588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9600" cy="4343718"/>
          </a:xfrm>
        </p:spPr>
        <p:txBody>
          <a:bodyPr>
            <a:normAutofit/>
          </a:bodyPr>
          <a:lstStyle>
            <a:lvl1pPr marL="463550" indent="-463550">
              <a:buFont typeface="Wingdings" charset="2"/>
              <a:buChar char="q"/>
              <a:tabLst/>
              <a:defRPr sz="2800"/>
            </a:lvl1pPr>
            <a:lvl2pPr marL="917575" indent="-454025">
              <a:buFont typeface="AppleSymbols" charset="0"/>
              <a:buChar char="☐"/>
              <a:tabLst/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3228" y="6390005"/>
            <a:ext cx="5154612" cy="33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" y="182880"/>
            <a:ext cx="4769455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59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3666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3740-0AE5-794E-86C8-451EF872899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5074920"/>
            <a:ext cx="8515350" cy="1201102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latin typeface="Calibri" charset="0"/>
              </a:rPr>
              <a:t>Adobe Visual Design</a:t>
            </a:r>
            <a:br>
              <a:rPr lang="en-US" altLang="en-US" sz="3200" dirty="0" smtClean="0">
                <a:latin typeface="Calibri" charset="0"/>
              </a:rPr>
            </a:br>
            <a:r>
              <a:rPr lang="en-US" altLang="en-US" sz="2800" dirty="0" smtClean="0">
                <a:latin typeface="Calibri" charset="0"/>
              </a:rPr>
              <a:t>11.00 </a:t>
            </a:r>
            <a:r>
              <a:rPr lang="en-US" altLang="en-US" sz="2800" dirty="0">
                <a:latin typeface="Calibri" charset="0"/>
              </a:rPr>
              <a:t>Setting project requirements using InDesign </a:t>
            </a:r>
            <a:r>
              <a:rPr lang="en-US" altLang="en-US" sz="2800" dirty="0" smtClean="0">
                <a:latin typeface="Calibri" charset="0"/>
              </a:rPr>
              <a:t>(5%)</a:t>
            </a:r>
            <a:endParaRPr lang="en-US" sz="2800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Document File Formats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.INDD</a:t>
            </a:r>
            <a:endParaRPr lang="en-US" dirty="0"/>
          </a:p>
          <a:p>
            <a:pPr lvl="1"/>
            <a:r>
              <a:rPr lang="en-US" dirty="0" smtClean="0"/>
              <a:t>Stands for InDesign Document.</a:t>
            </a:r>
          </a:p>
          <a:p>
            <a:pPr lvl="1"/>
            <a:r>
              <a:rPr lang="en-US" dirty="0" smtClean="0"/>
              <a:t>Page layout project created by InDesign.</a:t>
            </a:r>
            <a:endParaRPr lang="en-US" dirty="0"/>
          </a:p>
          <a:p>
            <a:pPr lvl="1"/>
            <a:r>
              <a:rPr lang="en-US" dirty="0" smtClean="0"/>
              <a:t>Includes </a:t>
            </a:r>
            <a:r>
              <a:rPr lang="en-US" dirty="0"/>
              <a:t>page formatting information, page content, linked files, styles, and swatches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.PDF</a:t>
            </a:r>
            <a:endParaRPr lang="en-US" dirty="0"/>
          </a:p>
          <a:p>
            <a:pPr lvl="1"/>
            <a:r>
              <a:rPr lang="en-US" dirty="0" smtClean="0"/>
              <a:t>Stands for Portable Document Format.</a:t>
            </a:r>
          </a:p>
          <a:p>
            <a:pPr lvl="1"/>
            <a:r>
              <a:rPr lang="en-US" smtClean="0"/>
              <a:t>Cross-platform </a:t>
            </a:r>
            <a:r>
              <a:rPr lang="en-US" dirty="0" smtClean="0"/>
              <a:t>format  created by Adobe Acrobat but viewed using Adobe Reader.</a:t>
            </a:r>
          </a:p>
          <a:p>
            <a:pPr lvl="1"/>
            <a:r>
              <a:rPr lang="en-US" dirty="0" smtClean="0"/>
              <a:t>Preserves all formatting.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5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Meet with clients to create project plan.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the purpose of the graphic design.</a:t>
            </a:r>
          </a:p>
          <a:p>
            <a:pPr lvl="1"/>
            <a:r>
              <a:rPr lang="en-US" dirty="0"/>
              <a:t>Define the intended target </a:t>
            </a:r>
            <a:r>
              <a:rPr lang="en-US" dirty="0" smtClean="0"/>
              <a:t>audience.</a:t>
            </a:r>
          </a:p>
          <a:p>
            <a:pPr lvl="1"/>
            <a:r>
              <a:rPr lang="en-US" dirty="0" smtClean="0"/>
              <a:t>Set overall goals for design.</a:t>
            </a:r>
          </a:p>
          <a:p>
            <a:pPr lvl="1"/>
            <a:r>
              <a:rPr lang="en-US" dirty="0" smtClean="0"/>
              <a:t>Agree on deadlines.</a:t>
            </a:r>
          </a:p>
          <a:p>
            <a:pPr lvl="1"/>
            <a:r>
              <a:rPr lang="en-US" dirty="0" smtClean="0"/>
              <a:t>Create a budget.</a:t>
            </a:r>
          </a:p>
          <a:p>
            <a:pPr lvl="1"/>
            <a:r>
              <a:rPr lang="en-US" dirty="0"/>
              <a:t>Set a color scheme and set of typography based on client’s current marketing and branding </a:t>
            </a:r>
            <a:r>
              <a:rPr lang="en-US" dirty="0" smtClean="0"/>
              <a:t>materials.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3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63550" lvl="1" indent="-463550">
              <a:spcBef>
                <a:spcPts val="1000"/>
              </a:spcBef>
              <a:buFont typeface="Wingdings" charset="2"/>
              <a:buChar char="q"/>
            </a:pPr>
            <a:r>
              <a:rPr lang="en-US" dirty="0"/>
              <a:t>Sketch layout ideas and present to client for </a:t>
            </a:r>
            <a:r>
              <a:rPr lang="en-US" dirty="0" smtClean="0"/>
              <a:t>approval.</a:t>
            </a:r>
            <a:endParaRPr lang="en-US" dirty="0"/>
          </a:p>
          <a:p>
            <a:r>
              <a:rPr lang="en-US" dirty="0" smtClean="0"/>
              <a:t>Gather </a:t>
            </a:r>
            <a:r>
              <a:rPr lang="en-US" dirty="0"/>
              <a:t>and manage information and digital assets provided by the </a:t>
            </a:r>
            <a:r>
              <a:rPr lang="en-US" dirty="0" smtClean="0"/>
              <a:t>client.</a:t>
            </a:r>
            <a:endParaRPr lang="en-US" dirty="0"/>
          </a:p>
          <a:p>
            <a:pPr lvl="1"/>
            <a:r>
              <a:rPr lang="en-US" dirty="0"/>
              <a:t>Create a file-naming convention to assure proper organization and </a:t>
            </a:r>
            <a:r>
              <a:rPr lang="en-US" dirty="0" smtClean="0"/>
              <a:t>storage.</a:t>
            </a:r>
            <a:endParaRPr lang="en-US" dirty="0"/>
          </a:p>
          <a:p>
            <a:pPr lvl="1"/>
            <a:r>
              <a:rPr lang="en-US" dirty="0"/>
              <a:t>Save and organize files for easy and quick </a:t>
            </a:r>
            <a:r>
              <a:rPr lang="en-US" dirty="0" smtClean="0"/>
              <a:t>access.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3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Determine </a:t>
            </a:r>
            <a:r>
              <a:rPr lang="en-US" dirty="0"/>
              <a:t>specific hardware </a:t>
            </a:r>
            <a:r>
              <a:rPr lang="en-US" dirty="0" smtClean="0"/>
              <a:t>needs:</a:t>
            </a:r>
            <a:endParaRPr lang="en-US" dirty="0"/>
          </a:p>
          <a:p>
            <a:pPr lvl="1"/>
            <a:r>
              <a:rPr lang="en-US" dirty="0"/>
              <a:t>Computer</a:t>
            </a:r>
          </a:p>
          <a:p>
            <a:pPr lvl="1"/>
            <a:r>
              <a:rPr lang="en-US" dirty="0"/>
              <a:t>Still Photo Camera</a:t>
            </a:r>
          </a:p>
          <a:p>
            <a:pPr lvl="1"/>
            <a:r>
              <a:rPr lang="en-US" dirty="0"/>
              <a:t>Graphic Tablet</a:t>
            </a:r>
          </a:p>
          <a:p>
            <a:pPr lvl="1"/>
            <a:r>
              <a:rPr lang="en-US" dirty="0"/>
              <a:t>Scanner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020" y="3851910"/>
            <a:ext cx="2491740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260" y="4067452"/>
            <a:ext cx="2857500" cy="18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1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197580" cy="4343718"/>
          </a:xfrm>
        </p:spPr>
        <p:txBody>
          <a:bodyPr/>
          <a:lstStyle/>
          <a:p>
            <a:r>
              <a:rPr lang="en-US" dirty="0"/>
              <a:t>Determine specific software </a:t>
            </a:r>
            <a:r>
              <a:rPr lang="en-US" dirty="0" smtClean="0"/>
              <a:t>needs</a:t>
            </a:r>
          </a:p>
          <a:p>
            <a:r>
              <a:rPr lang="en-US" dirty="0" smtClean="0"/>
              <a:t>Page Layout Software</a:t>
            </a:r>
          </a:p>
          <a:p>
            <a:pPr lvl="1"/>
            <a:r>
              <a:rPr lang="en-US" dirty="0" smtClean="0"/>
              <a:t>Commonly used for print layout work such as brochures, posters, flyers, newsletters, etc. (example: Adobe InDesign).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38" y="4067659"/>
            <a:ext cx="2051408" cy="200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3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Setup document layout.</a:t>
            </a:r>
          </a:p>
          <a:p>
            <a:r>
              <a:rPr lang="en-US" dirty="0" smtClean="0"/>
              <a:t>Import </a:t>
            </a:r>
            <a:r>
              <a:rPr lang="en-US" dirty="0"/>
              <a:t>or place </a:t>
            </a:r>
            <a:r>
              <a:rPr lang="en-US" dirty="0" smtClean="0"/>
              <a:t>text into document.</a:t>
            </a:r>
          </a:p>
          <a:p>
            <a:r>
              <a:rPr lang="en-US" dirty="0" smtClean="0"/>
              <a:t>Apply typography consistently.</a:t>
            </a:r>
          </a:p>
          <a:p>
            <a:r>
              <a:rPr lang="en-US" dirty="0" smtClean="0"/>
              <a:t>Import graphics into document.</a:t>
            </a:r>
            <a:endParaRPr lang="en-US" dirty="0"/>
          </a:p>
          <a:p>
            <a:r>
              <a:rPr lang="en-US" dirty="0" smtClean="0"/>
              <a:t>Edit </a:t>
            </a:r>
            <a:r>
              <a:rPr lang="en-US" dirty="0"/>
              <a:t>the design components </a:t>
            </a:r>
            <a:r>
              <a:rPr lang="en-US" dirty="0" smtClean="0"/>
              <a:t>to </a:t>
            </a:r>
            <a:r>
              <a:rPr lang="en-US" dirty="0"/>
              <a:t>convey the intended message to the target </a:t>
            </a:r>
            <a:r>
              <a:rPr lang="en-US" dirty="0" smtClean="0"/>
              <a:t>audience.</a:t>
            </a:r>
          </a:p>
          <a:p>
            <a:r>
              <a:rPr lang="en-US" dirty="0"/>
              <a:t>Arrange possible design components into a balanced and unified </a:t>
            </a:r>
            <a:r>
              <a:rPr lang="en-US" dirty="0" smtClean="0"/>
              <a:t>layout.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Review Design Comps with Client</a:t>
            </a:r>
          </a:p>
          <a:p>
            <a:pPr lvl="1"/>
            <a:r>
              <a:rPr lang="en-US" dirty="0"/>
              <a:t>Provide the client with multiple renditions of the design that meet the goals and purpose, but look visually different (layout, scaling, etc</a:t>
            </a:r>
            <a:r>
              <a:rPr lang="en-US" dirty="0" smtClean="0"/>
              <a:t>.).</a:t>
            </a:r>
            <a:endParaRPr lang="en-US" dirty="0"/>
          </a:p>
          <a:p>
            <a:pPr lvl="1"/>
            <a:r>
              <a:rPr lang="en-US" dirty="0"/>
              <a:t>Used for comparison purposes so the client can make a final </a:t>
            </a:r>
            <a:r>
              <a:rPr lang="en-US" dirty="0" smtClean="0"/>
              <a:t>decision.</a:t>
            </a:r>
            <a:endParaRPr lang="en-US" dirty="0"/>
          </a:p>
          <a:p>
            <a:pPr lvl="1"/>
            <a:r>
              <a:rPr lang="en-US" dirty="0"/>
              <a:t>Can be generated in </a:t>
            </a:r>
            <a:r>
              <a:rPr lang="en-US" dirty="0" smtClean="0"/>
              <a:t>Adobe InDesign by </a:t>
            </a:r>
            <a:r>
              <a:rPr lang="en-US" dirty="0"/>
              <a:t>creating layer comps that save all renditions in the original file for </a:t>
            </a:r>
            <a:r>
              <a:rPr lang="en-US" dirty="0" smtClean="0"/>
              <a:t>previewing.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4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Re-design the graphic based on client feedback (if necessary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Preview the final </a:t>
            </a:r>
            <a:r>
              <a:rPr lang="en-US" dirty="0" smtClean="0"/>
              <a:t>version.</a:t>
            </a:r>
            <a:endParaRPr lang="en-US" dirty="0"/>
          </a:p>
          <a:p>
            <a:pPr lvl="1"/>
            <a:r>
              <a:rPr lang="en-US" dirty="0"/>
              <a:t>Create a proof preview to see how the graphic design will look on a particular output device (computer monitor, printer, etc</a:t>
            </a:r>
            <a:r>
              <a:rPr lang="en-US" dirty="0" smtClean="0"/>
              <a:t>.).</a:t>
            </a:r>
            <a:endParaRPr lang="en-US" dirty="0"/>
          </a:p>
          <a:p>
            <a:pPr lvl="1"/>
            <a:r>
              <a:rPr lang="en-US" dirty="0"/>
              <a:t>Test print any graphic design that is destined for print work and proofread for quality </a:t>
            </a:r>
            <a:r>
              <a:rPr lang="en-US" dirty="0" smtClean="0"/>
              <a:t>assurance.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0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Optimize the graphic for specific client needs, including :</a:t>
            </a:r>
          </a:p>
          <a:p>
            <a:pPr lvl="1"/>
            <a:r>
              <a:rPr lang="en-US" dirty="0" smtClean="0"/>
              <a:t>File format </a:t>
            </a:r>
            <a:r>
              <a:rPr lang="en-US" dirty="0"/>
              <a:t>requirements</a:t>
            </a:r>
          </a:p>
          <a:p>
            <a:pPr lvl="1"/>
            <a:r>
              <a:rPr lang="en-US" dirty="0"/>
              <a:t>File </a:t>
            </a:r>
            <a:r>
              <a:rPr lang="en-US" dirty="0" smtClean="0"/>
              <a:t>size requirements</a:t>
            </a:r>
          </a:p>
          <a:p>
            <a:pPr lvl="1"/>
            <a:r>
              <a:rPr lang="en-US" dirty="0" smtClean="0"/>
              <a:t>File name requirements</a:t>
            </a:r>
          </a:p>
          <a:p>
            <a:r>
              <a:rPr lang="en-US" dirty="0"/>
              <a:t>Submit the finalized version(s) of the digital </a:t>
            </a:r>
            <a:r>
              <a:rPr lang="en-US" dirty="0" smtClean="0"/>
              <a:t>document to </a:t>
            </a:r>
            <a:r>
              <a:rPr lang="en-US" dirty="0"/>
              <a:t>the </a:t>
            </a:r>
            <a:r>
              <a:rPr lang="en-US" dirty="0" smtClean="0"/>
              <a:t>client.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C9A900AE-FFCF-2D47-B7B9-CB8D4612136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612F2995-356A-4340-9C5F-3474325B93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I PowerPoint Template</Template>
  <TotalTime>107</TotalTime>
  <Words>409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AppleSymbols</vt:lpstr>
      <vt:lpstr>Arial</vt:lpstr>
      <vt:lpstr>Calibri</vt:lpstr>
      <vt:lpstr>Calibri Light</vt:lpstr>
      <vt:lpstr>Wingdings</vt:lpstr>
      <vt:lpstr>Office Theme</vt:lpstr>
      <vt:lpstr>Custom Design</vt:lpstr>
      <vt:lpstr>Adobe Visual Design 11.00 Setting project requirements using InDesign (5%)</vt:lpstr>
      <vt:lpstr>Pre-Production</vt:lpstr>
      <vt:lpstr>Pre-Production</vt:lpstr>
      <vt:lpstr>Pre-Production</vt:lpstr>
      <vt:lpstr>Pre-Production</vt:lpstr>
      <vt:lpstr>Production</vt:lpstr>
      <vt:lpstr>Post-Production</vt:lpstr>
      <vt:lpstr>Post-Production</vt:lpstr>
      <vt:lpstr>Post-Production</vt:lpstr>
      <vt:lpstr>Common Document File Formats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###.##  #% Objective Wording</dc:title>
  <dc:creator>Microsoft Office User</dc:creator>
  <cp:lastModifiedBy>Stiles, Natasha (CAM)</cp:lastModifiedBy>
  <cp:revision>16</cp:revision>
  <dcterms:created xsi:type="dcterms:W3CDTF">2016-04-26T14:56:30Z</dcterms:created>
  <dcterms:modified xsi:type="dcterms:W3CDTF">2017-01-30T19:06:18Z</dcterms:modified>
</cp:coreProperties>
</file>