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8"/>
    <p:restoredTop sz="94643"/>
  </p:normalViewPr>
  <p:slideViewPr>
    <p:cSldViewPr snapToGrid="0" snapToObjects="1">
      <p:cViewPr varScale="1">
        <p:scale>
          <a:sx n="43" d="100"/>
          <a:sy n="43" d="100"/>
        </p:scale>
        <p:origin x="43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6"/>
          <p:cNvSpPr>
            <a:spLocks noChangeShapeType="1"/>
          </p:cNvSpPr>
          <p:nvPr userDrawn="1"/>
        </p:nvSpPr>
        <p:spPr bwMode="auto">
          <a:xfrm flipV="1">
            <a:off x="0" y="1634490"/>
            <a:ext cx="9144000" cy="11430"/>
          </a:xfrm>
          <a:prstGeom prst="line">
            <a:avLst/>
          </a:prstGeom>
          <a:noFill/>
          <a:ln w="57240" cap="flat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 userDrawn="1"/>
        </p:nvSpPr>
        <p:spPr bwMode="auto">
          <a:xfrm flipV="1">
            <a:off x="0" y="4907280"/>
            <a:ext cx="9144000" cy="11430"/>
          </a:xfrm>
          <a:prstGeom prst="line">
            <a:avLst/>
          </a:prstGeom>
          <a:noFill/>
          <a:ln w="57240" cap="flat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5074920"/>
            <a:ext cx="7898130" cy="1201102"/>
          </a:xfrm>
          <a:prstGeom prst="rect">
            <a:avLst/>
          </a:prstGeom>
        </p:spPr>
        <p:txBody>
          <a:bodyPr anchor="b"/>
          <a:lstStyle>
            <a:lvl1pPr algn="l" hangingPunct="1">
              <a:lnSpc>
                <a:spcPct val="90000"/>
              </a:lnSpc>
              <a:defRPr sz="5400"/>
            </a:lvl1pPr>
          </a:lstStyle>
          <a:p>
            <a:pPr hangingPunct="1">
              <a:lnSpc>
                <a:spcPct val="90000"/>
              </a:lnSpc>
            </a:pPr>
            <a:r>
              <a:rPr lang="en-US" altLang="en-US" sz="2800" dirty="0" smtClean="0">
                <a:latin typeface="Calibri" charset="0"/>
              </a:rPr>
              <a:t>Objective ###.##  #%</a:t>
            </a:r>
            <a:br>
              <a:rPr lang="en-US" altLang="en-US" sz="2800" dirty="0" smtClean="0">
                <a:latin typeface="Calibri" charset="0"/>
              </a:rPr>
            </a:br>
            <a:r>
              <a:rPr lang="en-US" altLang="en-US" sz="2400" dirty="0" smtClean="0">
                <a:latin typeface="Calibri" charset="0"/>
              </a:rPr>
              <a:t>Objective Wording</a:t>
            </a:r>
            <a:endParaRPr lang="en-US" altLang="en-US" sz="2400" dirty="0">
              <a:latin typeface="Calibri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© ExplorNet’s Centers for Quality Teaching and Learning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28015" y="6423660"/>
            <a:ext cx="5156200" cy="296863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altLang="en-US" dirty="0" smtClean="0"/>
              <a:t>© ExplorNet’s Centers for Quality Teaching and Learning</a:t>
            </a:r>
          </a:p>
          <a:p>
            <a:pPr lvl="4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239"/>
            <a:ext cx="9144000" cy="3139440"/>
          </a:xfrm>
          <a:prstGeom prst="rect">
            <a:avLst/>
          </a:prstGeom>
        </p:spPr>
      </p:pic>
      <p:pic>
        <p:nvPicPr>
          <p:cNvPr id="14" name="Picture 13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8" y="353504"/>
            <a:ext cx="7419340" cy="123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7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1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16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40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58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44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40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83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28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2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8"/>
          <p:cNvSpPr>
            <a:spLocks noGrp="1"/>
          </p:cNvSpPr>
          <p:nvPr>
            <p:ph type="title"/>
          </p:nvPr>
        </p:nvSpPr>
        <p:spPr>
          <a:xfrm>
            <a:off x="434340" y="731520"/>
            <a:ext cx="827532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Line 6"/>
          <p:cNvSpPr>
            <a:spLocks noChangeShapeType="1"/>
          </p:cNvSpPr>
          <p:nvPr userDrawn="1"/>
        </p:nvSpPr>
        <p:spPr bwMode="auto">
          <a:xfrm>
            <a:off x="439738" y="1684020"/>
            <a:ext cx="8253412" cy="1588"/>
          </a:xfrm>
          <a:prstGeom prst="line">
            <a:avLst/>
          </a:prstGeom>
          <a:noFill/>
          <a:ln w="57240" cap="flat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8229600" cy="4343718"/>
          </a:xfrm>
        </p:spPr>
        <p:txBody>
          <a:bodyPr>
            <a:normAutofit/>
          </a:bodyPr>
          <a:lstStyle>
            <a:lvl1pPr marL="463550" indent="-463550">
              <a:buFont typeface="Wingdings" charset="2"/>
              <a:buChar char="q"/>
              <a:tabLst/>
              <a:defRPr sz="2800"/>
            </a:lvl1pPr>
            <a:lvl2pPr marL="917575" indent="-460375">
              <a:buFont typeface="AppleSymbols" charset="0"/>
              <a:buChar char="☐"/>
              <a:tabLst/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23228" y="6390005"/>
            <a:ext cx="5154612" cy="330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 altLang="en-US" dirty="0" smtClean="0"/>
              <a:t>© ExplorNet’s Centers for Quality Teaching and Learning</a:t>
            </a:r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5" y="182880"/>
            <a:ext cx="4769455" cy="6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59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57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65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6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3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5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1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3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9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0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5212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en-US" dirty="0" smtClean="0"/>
              <a:t>© ExplorNet’s Centers for Quality Teaching and Learning</a:t>
            </a:r>
          </a:p>
        </p:txBody>
      </p:sp>
    </p:spTree>
    <p:extLst>
      <p:ext uri="{BB962C8B-B14F-4D97-AF65-F5344CB8AC3E}">
        <p14:creationId xmlns:p14="http://schemas.microsoft.com/office/powerpoint/2010/main" val="136663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73740-0AE5-794E-86C8-451EF872899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6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5074920"/>
            <a:ext cx="8222052" cy="1201102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Calibri" charset="0"/>
              </a:rPr>
              <a:t>Adobe Visual Design</a:t>
            </a:r>
            <a:br>
              <a:rPr lang="en-US" altLang="en-US" sz="3200" dirty="0">
                <a:latin typeface="Calibri" charset="0"/>
              </a:rPr>
            </a:br>
            <a:r>
              <a:rPr lang="en-US" altLang="en-US" sz="2800" dirty="0" smtClean="0">
                <a:latin typeface="Calibri" charset="0"/>
              </a:rPr>
              <a:t>14.00 </a:t>
            </a:r>
            <a:r>
              <a:rPr lang="en-US" altLang="en-US" sz="2800" dirty="0">
                <a:latin typeface="Calibri" charset="0"/>
              </a:rPr>
              <a:t>Apply procedures to create page layouts using Adobe InDesign </a:t>
            </a:r>
            <a:r>
              <a:rPr lang="en-US" altLang="en-US" sz="2800" dirty="0" smtClean="0">
                <a:latin typeface="Calibri" charset="0"/>
              </a:rPr>
              <a:t>(25%)</a:t>
            </a:r>
            <a:endParaRPr lang="en-US" sz="2800"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9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Editing Terms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22130" y="1817371"/>
            <a:ext cx="6058231" cy="360001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Leading is the space between lines of text, what we often call line spacing.  </a:t>
            </a:r>
          </a:p>
          <a:p>
            <a:pPr marL="0" indent="0">
              <a:buNone/>
            </a:pPr>
            <a:r>
              <a:rPr lang="en-US" dirty="0" smtClean="0"/>
              <a:t>Tracking is the space between </a:t>
            </a:r>
            <a:r>
              <a:rPr lang="en-US" spc="400" dirty="0" smtClean="0"/>
              <a:t>letters</a:t>
            </a:r>
            <a:r>
              <a:rPr lang="en-US" dirty="0" smtClean="0"/>
              <a:t> in a line which is sometimes called character spacing. </a:t>
            </a:r>
          </a:p>
          <a:p>
            <a:pPr marL="0" indent="0">
              <a:buNone/>
            </a:pPr>
            <a:r>
              <a:rPr lang="en-US" dirty="0" smtClean="0"/>
              <a:t>Kerning is the space between a pair of letters.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485071" y="2570672"/>
            <a:ext cx="345056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70141" y="2242868"/>
            <a:ext cx="1479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Leading</a:t>
            </a:r>
            <a:endParaRPr lang="en-US" sz="3200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897597" y="3585714"/>
            <a:ext cx="1158811" cy="45144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05288" y="3740988"/>
            <a:ext cx="1555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Tracking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6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Editing Terms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Drop Cap</a:t>
            </a:r>
            <a:endParaRPr lang="en-US" dirty="0"/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first letter of a paragraph </a:t>
            </a:r>
            <a:r>
              <a:rPr lang="en-US" dirty="0" smtClean="0"/>
              <a:t>that is larger in </a:t>
            </a:r>
            <a:r>
              <a:rPr lang="en-US" dirty="0"/>
              <a:t>size than the rest that follow. </a:t>
            </a:r>
            <a:endParaRPr lang="en-US" dirty="0" smtClean="0"/>
          </a:p>
          <a:p>
            <a:pPr lvl="1"/>
            <a:r>
              <a:rPr lang="en-US" dirty="0" smtClean="0"/>
              <a:t>The letter “</a:t>
            </a:r>
            <a:r>
              <a:rPr lang="en-US" b="1" dirty="0" smtClean="0"/>
              <a:t>drops</a:t>
            </a:r>
            <a:r>
              <a:rPr lang="en-US" dirty="0" smtClean="0"/>
              <a:t> </a:t>
            </a:r>
            <a:r>
              <a:rPr lang="en-US" dirty="0"/>
              <a:t>down' </a:t>
            </a:r>
            <a:r>
              <a:rPr lang="en-US" dirty="0" smtClean="0"/>
              <a:t>below a few lines of the paragraph.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3719068"/>
            <a:ext cx="2730500" cy="252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15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vs. Direct Selection Tool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089" y="1817371"/>
            <a:ext cx="5448526" cy="4343718"/>
          </a:xfrm>
        </p:spPr>
        <p:txBody>
          <a:bodyPr/>
          <a:lstStyle/>
          <a:p>
            <a:r>
              <a:rPr lang="en-US" dirty="0" smtClean="0"/>
              <a:t>Selection Tool</a:t>
            </a:r>
          </a:p>
          <a:p>
            <a:pPr lvl="1"/>
            <a:r>
              <a:rPr lang="en-US" dirty="0" smtClean="0"/>
              <a:t>Lets you select the entire object.</a:t>
            </a:r>
          </a:p>
          <a:p>
            <a:pPr lvl="1"/>
            <a:r>
              <a:rPr lang="en-US" dirty="0" smtClean="0"/>
              <a:t>Identified by blue frame.</a:t>
            </a:r>
          </a:p>
          <a:p>
            <a:r>
              <a:rPr lang="en-US" dirty="0" smtClean="0"/>
              <a:t>Direct Selection Tool</a:t>
            </a:r>
          </a:p>
          <a:p>
            <a:pPr lvl="1"/>
            <a:r>
              <a:rPr lang="en-US" dirty="0" smtClean="0"/>
              <a:t>Lets you select contents within the frame.</a:t>
            </a:r>
          </a:p>
          <a:p>
            <a:pPr lvl="1"/>
            <a:r>
              <a:rPr lang="en-US" dirty="0" smtClean="0"/>
              <a:t>Identified by orange frame.</a:t>
            </a:r>
          </a:p>
          <a:p>
            <a:pPr lvl="1"/>
            <a:r>
              <a:rPr lang="en-US" dirty="0" smtClean="0"/>
              <a:t>Use to move object within blue frame.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58" y="4196136"/>
            <a:ext cx="2514599" cy="2273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785" y="1801584"/>
            <a:ext cx="2563586" cy="227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3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Tools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5481183" cy="4343718"/>
          </a:xfrm>
        </p:spPr>
        <p:txBody>
          <a:bodyPr/>
          <a:lstStyle/>
          <a:p>
            <a:r>
              <a:rPr lang="en-US" dirty="0" smtClean="0"/>
              <a:t>Pen Tool</a:t>
            </a:r>
          </a:p>
          <a:p>
            <a:pPr lvl="1"/>
            <a:r>
              <a:rPr lang="en-US" dirty="0" smtClean="0"/>
              <a:t>Draw straight and curved paths.</a:t>
            </a:r>
          </a:p>
          <a:p>
            <a:pPr lvl="1"/>
            <a:r>
              <a:rPr lang="en-US" dirty="0" smtClean="0"/>
              <a:t>Same as Pen Tool in </a:t>
            </a:r>
            <a:r>
              <a:rPr lang="en-US" dirty="0" err="1" smtClean="0"/>
              <a:t>PhotoShop</a:t>
            </a:r>
            <a:r>
              <a:rPr lang="en-US" dirty="0" smtClean="0"/>
              <a:t> and Illustrator.</a:t>
            </a:r>
          </a:p>
          <a:p>
            <a:r>
              <a:rPr lang="en-US" dirty="0" smtClean="0"/>
              <a:t>Add or Delete Anchor Point Tool</a:t>
            </a:r>
          </a:p>
          <a:p>
            <a:pPr lvl="1"/>
            <a:r>
              <a:rPr lang="en-US" dirty="0" smtClean="0"/>
              <a:t>Add or remove anchor points from path</a:t>
            </a:r>
          </a:p>
          <a:p>
            <a:r>
              <a:rPr lang="en-US" dirty="0" smtClean="0"/>
              <a:t>Frame Tools</a:t>
            </a:r>
          </a:p>
          <a:p>
            <a:pPr lvl="1"/>
            <a:r>
              <a:rPr lang="en-US" dirty="0" smtClean="0"/>
              <a:t>Creates placeholder frames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3" t="56551" r="47500" b="16068"/>
          <a:stretch/>
        </p:blipFill>
        <p:spPr>
          <a:xfrm rot="10800000">
            <a:off x="5576757" y="1910440"/>
            <a:ext cx="3333484" cy="20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3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Tools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6281283" cy="4343718"/>
          </a:xfrm>
        </p:spPr>
        <p:txBody>
          <a:bodyPr/>
          <a:lstStyle/>
          <a:p>
            <a:r>
              <a:rPr lang="en-US" dirty="0" smtClean="0"/>
              <a:t>Free Transform Tool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otate, scale or shear an object.</a:t>
            </a:r>
          </a:p>
          <a:p>
            <a:r>
              <a:rPr lang="en-US" dirty="0" smtClean="0"/>
              <a:t>Rotate Tool</a:t>
            </a:r>
          </a:p>
          <a:p>
            <a:pPr lvl="1"/>
            <a:r>
              <a:rPr lang="en-US" dirty="0" smtClean="0"/>
              <a:t>Rotate objects around a fixed point.</a:t>
            </a:r>
          </a:p>
          <a:p>
            <a:r>
              <a:rPr lang="en-US" dirty="0" smtClean="0"/>
              <a:t>Scale Tool</a:t>
            </a:r>
          </a:p>
          <a:p>
            <a:pPr lvl="1"/>
            <a:r>
              <a:rPr lang="en-US" dirty="0" smtClean="0"/>
              <a:t>Resize object around fixed point.</a:t>
            </a:r>
          </a:p>
          <a:p>
            <a:pPr lvl="1"/>
            <a:r>
              <a:rPr lang="en-US" dirty="0" smtClean="0"/>
              <a:t>Keeps proportions.</a:t>
            </a:r>
          </a:p>
          <a:p>
            <a:r>
              <a:rPr lang="en-US" dirty="0" smtClean="0"/>
              <a:t>Shear Tool</a:t>
            </a:r>
          </a:p>
          <a:p>
            <a:pPr lvl="1"/>
            <a:r>
              <a:rPr lang="en-US" dirty="0" smtClean="0"/>
              <a:t>Skew objects around fixed point.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9" b="16919"/>
          <a:stretch/>
        </p:blipFill>
        <p:spPr>
          <a:xfrm>
            <a:off x="5555375" y="4555671"/>
            <a:ext cx="3474325" cy="9960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" t="7873" r="27311" b="14173"/>
          <a:stretch/>
        </p:blipFill>
        <p:spPr>
          <a:xfrm>
            <a:off x="6711043" y="2334986"/>
            <a:ext cx="2122714" cy="12573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7282543" y="3722914"/>
            <a:ext cx="522515" cy="9144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981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 vs. Paragraph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Styles can be created one time and easily applied to text.  If the style is modified, all text to which the style has been applied is automatically updated.</a:t>
            </a:r>
          </a:p>
          <a:p>
            <a:r>
              <a:rPr lang="en-US" dirty="0" smtClean="0"/>
              <a:t>Character Style</a:t>
            </a:r>
          </a:p>
          <a:p>
            <a:pPr lvl="1"/>
            <a:r>
              <a:rPr lang="en-US" dirty="0" smtClean="0"/>
              <a:t>Includes formatting such as font, size, bold, italics and color, etc.</a:t>
            </a:r>
            <a:endParaRPr lang="en-US" dirty="0"/>
          </a:p>
          <a:p>
            <a:r>
              <a:rPr lang="en-US" dirty="0" smtClean="0"/>
              <a:t>Paragraph Style</a:t>
            </a:r>
          </a:p>
          <a:p>
            <a:pPr lvl="1"/>
            <a:r>
              <a:rPr lang="en-US" dirty="0" smtClean="0"/>
              <a:t>Includes paragraph formatting such as indents, bullets, and alignment as well as the character formatting options.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Color Swatches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089" y="1719397"/>
            <a:ext cx="5334226" cy="4343718"/>
          </a:xfrm>
        </p:spPr>
        <p:txBody>
          <a:bodyPr/>
          <a:lstStyle/>
          <a:p>
            <a:r>
              <a:rPr lang="en-US" dirty="0" smtClean="0"/>
              <a:t>Create a new color</a:t>
            </a:r>
          </a:p>
          <a:p>
            <a:pPr lvl="1"/>
            <a:r>
              <a:rPr lang="en-US" dirty="0" smtClean="0"/>
              <a:t>Choose the New Color option in the Swatches Panel menu.</a:t>
            </a:r>
          </a:p>
          <a:p>
            <a:pPr lvl="1"/>
            <a:r>
              <a:rPr lang="en-US" dirty="0" smtClean="0"/>
              <a:t>Adjust CMYK sliders for desired color.</a:t>
            </a:r>
          </a:p>
          <a:p>
            <a:r>
              <a:rPr lang="en-US" dirty="0" smtClean="0"/>
              <a:t>Use a color library</a:t>
            </a:r>
          </a:p>
          <a:p>
            <a:pPr lvl="1"/>
            <a:r>
              <a:rPr lang="en-US" dirty="0" smtClean="0"/>
              <a:t>Choose New Color option.</a:t>
            </a:r>
          </a:p>
          <a:p>
            <a:pPr lvl="1"/>
            <a:r>
              <a:rPr lang="en-US" dirty="0" smtClean="0"/>
              <a:t>In Color Mode, choose a color library.</a:t>
            </a:r>
          </a:p>
          <a:p>
            <a:pPr lvl="1"/>
            <a:r>
              <a:rPr lang="en-US" dirty="0" smtClean="0"/>
              <a:t>Select desired color.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037" y="3494315"/>
            <a:ext cx="3367705" cy="282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7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 Libraries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5464855" cy="4343718"/>
          </a:xfrm>
        </p:spPr>
        <p:txBody>
          <a:bodyPr/>
          <a:lstStyle/>
          <a:p>
            <a:r>
              <a:rPr lang="en-US" dirty="0" smtClean="0"/>
              <a:t>Some features such as styles and new colors are applied to the current document only.</a:t>
            </a:r>
          </a:p>
          <a:p>
            <a:r>
              <a:rPr lang="en-US" dirty="0" smtClean="0"/>
              <a:t>To access these features in other documents you may retrieve them from the CC Libraries Panel.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r="4854"/>
          <a:stretch/>
        </p:blipFill>
        <p:spPr>
          <a:xfrm>
            <a:off x="6172199" y="1877785"/>
            <a:ext cx="2416630" cy="461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83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Effects include:</a:t>
            </a:r>
          </a:p>
          <a:p>
            <a:pPr lvl="1"/>
            <a:r>
              <a:rPr lang="en-US" dirty="0" smtClean="0"/>
              <a:t>Drop Shadow</a:t>
            </a:r>
          </a:p>
          <a:p>
            <a:pPr lvl="1"/>
            <a:r>
              <a:rPr lang="en-US" dirty="0" smtClean="0"/>
              <a:t>Glow</a:t>
            </a:r>
          </a:p>
          <a:p>
            <a:pPr lvl="1"/>
            <a:r>
              <a:rPr lang="en-US" dirty="0" smtClean="0"/>
              <a:t>Bevel and Emboss</a:t>
            </a:r>
          </a:p>
          <a:p>
            <a:r>
              <a:rPr lang="en-US" dirty="0" smtClean="0"/>
              <a:t>Are applied to the OBJECT such as:</a:t>
            </a:r>
          </a:p>
          <a:p>
            <a:pPr lvl="1"/>
            <a:r>
              <a:rPr lang="en-US" dirty="0" smtClean="0"/>
              <a:t>Shapes</a:t>
            </a:r>
          </a:p>
          <a:p>
            <a:pPr lvl="1"/>
            <a:r>
              <a:rPr lang="en-US" dirty="0" smtClean="0"/>
              <a:t>Text block</a:t>
            </a:r>
          </a:p>
          <a:p>
            <a:pPr lvl="1"/>
            <a:r>
              <a:rPr lang="en-US" dirty="0" smtClean="0"/>
              <a:t>Graphics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00" y="1772557"/>
            <a:ext cx="2933700" cy="1993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91" y="4172856"/>
            <a:ext cx="4944609" cy="165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0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 &amp; Index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Table of Contents can automatically be created based on styles applied to headings and subheadings in document.</a:t>
            </a:r>
          </a:p>
          <a:p>
            <a:r>
              <a:rPr lang="en-US" dirty="0" smtClean="0"/>
              <a:t>Index can be created by placing index markers with each word that should appear in the index.  They will be listed in alphabetical order along with the page number.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1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</a:t>
            </a:r>
            <a:r>
              <a:rPr lang="en-US" dirty="0"/>
              <a:t>Terms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Visual Hierarchy</a:t>
            </a:r>
          </a:p>
          <a:p>
            <a:pPr lvl="1"/>
            <a:r>
              <a:rPr lang="en-US" dirty="0"/>
              <a:t>Using design techniques to carry the viewer’s eye from one component to the next.</a:t>
            </a:r>
          </a:p>
          <a:p>
            <a:r>
              <a:rPr lang="en-US" dirty="0"/>
              <a:t>Alignment</a:t>
            </a:r>
          </a:p>
          <a:p>
            <a:pPr lvl="1"/>
            <a:r>
              <a:rPr lang="en-US" dirty="0"/>
              <a:t>Arranging design components in an organized and visually appealing manner. </a:t>
            </a:r>
          </a:p>
          <a:p>
            <a:r>
              <a:rPr lang="en-US" dirty="0"/>
              <a:t>White Space</a:t>
            </a:r>
          </a:p>
          <a:p>
            <a:pPr lvl="1"/>
            <a:r>
              <a:rPr lang="en-US" dirty="0"/>
              <a:t>The absence of text or graphics in a design; visual breathing room for the eye; helps avoid over-crowding and creates natural </a:t>
            </a:r>
            <a:r>
              <a:rPr lang="en-US" dirty="0" smtClean="0"/>
              <a:t>flow</a:t>
            </a:r>
            <a:r>
              <a:rPr lang="en-US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3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Terms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353" y="1817370"/>
            <a:ext cx="8232086" cy="2265532"/>
          </a:xfrm>
        </p:spPr>
        <p:txBody>
          <a:bodyPr/>
          <a:lstStyle/>
          <a:p>
            <a:r>
              <a:rPr lang="en-US" dirty="0"/>
              <a:t>Master Page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provides a template for the other pages, with shared layout and </a:t>
            </a:r>
            <a:r>
              <a:rPr lang="en-US" dirty="0" smtClean="0"/>
              <a:t>function.</a:t>
            </a:r>
          </a:p>
          <a:p>
            <a:pPr lvl="1"/>
            <a:r>
              <a:rPr lang="en-US" dirty="0" smtClean="0"/>
              <a:t>Allows </a:t>
            </a:r>
            <a:r>
              <a:rPr lang="en-US" dirty="0"/>
              <a:t>you to create a consistent look and behavior for all the pages in your d</a:t>
            </a:r>
            <a:r>
              <a:rPr lang="en-US" dirty="0" smtClean="0"/>
              <a:t>ocument.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261" y="4058627"/>
            <a:ext cx="3521879" cy="2437801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460465" y="3889249"/>
            <a:ext cx="4128787" cy="3137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3550" indent="-4635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q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7575" indent="-4603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Symbols" charset="0"/>
              <a:buChar char="☐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Facing Pages</a:t>
            </a:r>
          </a:p>
          <a:p>
            <a:pPr lvl="1"/>
            <a:r>
              <a:rPr lang="en-US" dirty="0" smtClean="0"/>
              <a:t>Pages in a document that appear on opposite sides of a book or magazine, also called a spread.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8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Terms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Gutter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space between columns of </a:t>
            </a:r>
            <a:r>
              <a:rPr lang="en-US" dirty="0" smtClean="0"/>
              <a:t>text.</a:t>
            </a:r>
          </a:p>
          <a:p>
            <a:r>
              <a:rPr lang="en-US" dirty="0" smtClean="0"/>
              <a:t>Margin</a:t>
            </a:r>
          </a:p>
          <a:p>
            <a:pPr lvl="1"/>
            <a:r>
              <a:rPr lang="en-US" dirty="0"/>
              <a:t>In print, "margin" typically refers to </a:t>
            </a:r>
            <a:r>
              <a:rPr lang="en-US" dirty="0" smtClean="0"/>
              <a:t>the blank space around the page, </a:t>
            </a:r>
            <a:r>
              <a:rPr lang="en-US" dirty="0"/>
              <a:t>while on the Web it describes the spacing between elements on a </a:t>
            </a:r>
            <a:r>
              <a:rPr lang="en-US" dirty="0" smtClean="0"/>
              <a:t>webpage.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3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Terms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8229600" cy="1719459"/>
          </a:xfrm>
        </p:spPr>
        <p:txBody>
          <a:bodyPr/>
          <a:lstStyle/>
          <a:p>
            <a:r>
              <a:rPr lang="en-US" dirty="0" smtClean="0"/>
              <a:t>Placeholder </a:t>
            </a:r>
            <a:r>
              <a:rPr lang="en-US" dirty="0"/>
              <a:t>Text</a:t>
            </a:r>
          </a:p>
          <a:p>
            <a:pPr lvl="1"/>
            <a:r>
              <a:rPr lang="en-US" dirty="0" smtClean="0"/>
              <a:t>Randomly </a:t>
            </a:r>
            <a:r>
              <a:rPr lang="en-US" dirty="0"/>
              <a:t>generated words used to fill a defined space of a layout to give an impression of how the overall design will fit </a:t>
            </a:r>
            <a:r>
              <a:rPr lang="en-US" dirty="0" smtClean="0"/>
              <a:t>together.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711" y="3880278"/>
            <a:ext cx="3008462" cy="2447563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446087" y="3611667"/>
            <a:ext cx="5126577" cy="2564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3550" indent="-4635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q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7575" indent="-4603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Symbols" charset="0"/>
              <a:buChar char="☐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Text Wrapping</a:t>
            </a:r>
          </a:p>
          <a:p>
            <a:pPr lvl="1"/>
            <a:r>
              <a:rPr lang="en-US" dirty="0"/>
              <a:t>A feature supported by many page layout programs that enables you to surround a picture or diagram with text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Editing Terms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Typography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design and use of fonts and typefaces as a means of visual communication in a </a:t>
            </a:r>
            <a:r>
              <a:rPr lang="en-US" dirty="0" smtClean="0"/>
              <a:t>design.</a:t>
            </a:r>
            <a:endParaRPr lang="en-US" dirty="0"/>
          </a:p>
          <a:p>
            <a:r>
              <a:rPr lang="en-US" dirty="0"/>
              <a:t>Readability</a:t>
            </a:r>
          </a:p>
          <a:p>
            <a:pPr lvl="1"/>
            <a:r>
              <a:rPr lang="en-US" dirty="0"/>
              <a:t>A characteristic of fonts that make them easy to identify and read; all fonts in a graphic design should be legible unless desired effect is otherwise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87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Editing Terms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8283844" cy="4343718"/>
          </a:xfrm>
        </p:spPr>
        <p:txBody>
          <a:bodyPr/>
          <a:lstStyle/>
          <a:p>
            <a:r>
              <a:rPr lang="en-US" dirty="0" smtClean="0"/>
              <a:t>Font </a:t>
            </a:r>
            <a:r>
              <a:rPr lang="en-US" dirty="0"/>
              <a:t>Families</a:t>
            </a:r>
          </a:p>
          <a:p>
            <a:pPr lvl="1"/>
            <a:r>
              <a:rPr lang="en-US" dirty="0" smtClean="0"/>
              <a:t>Collection </a:t>
            </a:r>
            <a:r>
              <a:rPr lang="en-US" dirty="0"/>
              <a:t>of fonts that fall within a group or subset that are visually similar, but with minor variations (ex. Arial, Courier</a:t>
            </a:r>
            <a:r>
              <a:rPr lang="en-US" dirty="0" smtClean="0"/>
              <a:t>, Times</a:t>
            </a:r>
            <a:r>
              <a:rPr lang="en-US" dirty="0"/>
              <a:t>, etc</a:t>
            </a:r>
            <a:r>
              <a:rPr lang="en-US" dirty="0" smtClean="0"/>
              <a:t>.)</a:t>
            </a:r>
          </a:p>
          <a:p>
            <a:r>
              <a:rPr lang="en-US" dirty="0"/>
              <a:t>Serif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slight projection finishing off a stroke of a </a:t>
            </a:r>
            <a:r>
              <a:rPr lang="en-US" dirty="0" smtClean="0"/>
              <a:t>letter. Fonts with the serif are called serif fonts.</a:t>
            </a:r>
          </a:p>
          <a:p>
            <a:r>
              <a:rPr lang="en-US" dirty="0" smtClean="0"/>
              <a:t>Sans Serif</a:t>
            </a:r>
          </a:p>
          <a:p>
            <a:pPr lvl="1"/>
            <a:r>
              <a:rPr lang="en-US" dirty="0" smtClean="0"/>
              <a:t>Fonts without the serif on the letters.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21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Editing Terms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98" y="2509568"/>
            <a:ext cx="8419381" cy="245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9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Editing Terms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Leading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amount of vertical space between lines </a:t>
            </a:r>
            <a:r>
              <a:rPr lang="en-US" dirty="0" smtClean="0"/>
              <a:t>of text in </a:t>
            </a:r>
            <a:r>
              <a:rPr lang="en-US" dirty="0"/>
              <a:t>a </a:t>
            </a:r>
            <a:r>
              <a:rPr lang="en-US" dirty="0" smtClean="0"/>
              <a:t>paragraph.</a:t>
            </a:r>
            <a:endParaRPr lang="en-US" dirty="0"/>
          </a:p>
          <a:p>
            <a:r>
              <a:rPr lang="en-US" dirty="0"/>
              <a:t>Tracking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amount of horizontal space between characters within a word or </a:t>
            </a:r>
            <a:r>
              <a:rPr lang="en-US" dirty="0" smtClean="0"/>
              <a:t>sentence.</a:t>
            </a:r>
            <a:endParaRPr lang="en-US" dirty="0"/>
          </a:p>
          <a:p>
            <a:r>
              <a:rPr lang="en-US" dirty="0"/>
              <a:t>Kerning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amount of horizontal space between </a:t>
            </a:r>
            <a:r>
              <a:rPr lang="en-US" dirty="0" smtClean="0"/>
              <a:t>pairs of individual characters.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96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 Media II PowerPoint Template" id="{62AD441C-4757-0C4A-9218-309ACD8FD344}" vid="{9F4D1970-BB27-1D4C-A2E7-E285E0020B3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 Media II PowerPoint Template" id="{62AD441C-4757-0C4A-9218-309ACD8FD344}" vid="{5C112064-4F31-644A-B444-A37E835969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Media II PowerPoint Template</Template>
  <TotalTime>1115</TotalTime>
  <Words>812</Words>
  <Application>Microsoft Office PowerPoint</Application>
  <PresentationFormat>On-screen Show (4:3)</PresentationFormat>
  <Paragraphs>109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AppleSymbols</vt:lpstr>
      <vt:lpstr>Arial</vt:lpstr>
      <vt:lpstr>Calibri</vt:lpstr>
      <vt:lpstr>Calibri Light</vt:lpstr>
      <vt:lpstr>Wingdings</vt:lpstr>
      <vt:lpstr>Office Theme</vt:lpstr>
      <vt:lpstr>Custom Design</vt:lpstr>
      <vt:lpstr>Adobe Visual Design 14.00 Apply procedures to create page layouts using Adobe InDesign (25%)</vt:lpstr>
      <vt:lpstr>Layout Terms</vt:lpstr>
      <vt:lpstr>Layout Terms</vt:lpstr>
      <vt:lpstr>Layout Terms</vt:lpstr>
      <vt:lpstr>Layout Terms</vt:lpstr>
      <vt:lpstr>Text Editing Terms</vt:lpstr>
      <vt:lpstr>Text Editing Terms</vt:lpstr>
      <vt:lpstr>Text Editing Terms</vt:lpstr>
      <vt:lpstr>Text Editing Terms</vt:lpstr>
      <vt:lpstr>Text Editing Terms</vt:lpstr>
      <vt:lpstr>Text Editing Terms</vt:lpstr>
      <vt:lpstr>Selection vs. Direct Selection Tool</vt:lpstr>
      <vt:lpstr>Drawing Tools</vt:lpstr>
      <vt:lpstr>Transformation Tools</vt:lpstr>
      <vt:lpstr>Character vs. Paragraph Styles</vt:lpstr>
      <vt:lpstr>Add Color Swatches </vt:lpstr>
      <vt:lpstr>CC Libraries</vt:lpstr>
      <vt:lpstr>Effects</vt:lpstr>
      <vt:lpstr>Table of Contents &amp; Index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 ###.##  #% Objective Wording</dc:title>
  <dc:creator>Microsoft Office User</dc:creator>
  <cp:lastModifiedBy>Stiles, Natasha (CAM)</cp:lastModifiedBy>
  <cp:revision>16</cp:revision>
  <dcterms:created xsi:type="dcterms:W3CDTF">2016-04-26T14:57:40Z</dcterms:created>
  <dcterms:modified xsi:type="dcterms:W3CDTF">2017-01-30T19:12:44Z</dcterms:modified>
</cp:coreProperties>
</file>