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70" r:id="rId3"/>
    <p:sldId id="284" r:id="rId4"/>
    <p:sldId id="280" r:id="rId5"/>
    <p:sldId id="285" r:id="rId6"/>
    <p:sldId id="281" r:id="rId7"/>
    <p:sldId id="282" r:id="rId8"/>
    <p:sldId id="28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8"/>
    <p:restoredTop sz="94643"/>
  </p:normalViewPr>
  <p:slideViewPr>
    <p:cSldViewPr snapToGrid="0" snapToObjects="1">
      <p:cViewPr varScale="1">
        <p:scale>
          <a:sx n="43" d="100"/>
          <a:sy n="43" d="100"/>
        </p:scale>
        <p:origin x="43"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Line 6"/>
          <p:cNvSpPr>
            <a:spLocks noChangeShapeType="1"/>
          </p:cNvSpPr>
          <p:nvPr userDrawn="1"/>
        </p:nvSpPr>
        <p:spPr bwMode="auto">
          <a:xfrm flipV="1">
            <a:off x="0" y="1634490"/>
            <a:ext cx="9144000" cy="11430"/>
          </a:xfrm>
          <a:prstGeom prst="line">
            <a:avLst/>
          </a:prstGeom>
          <a:noFill/>
          <a:ln w="57240" cap="flat">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0" name="Line 6"/>
          <p:cNvSpPr>
            <a:spLocks noChangeShapeType="1"/>
          </p:cNvSpPr>
          <p:nvPr userDrawn="1"/>
        </p:nvSpPr>
        <p:spPr bwMode="auto">
          <a:xfrm flipV="1">
            <a:off x="0" y="4907280"/>
            <a:ext cx="9144000" cy="11430"/>
          </a:xfrm>
          <a:prstGeom prst="line">
            <a:avLst/>
          </a:prstGeom>
          <a:noFill/>
          <a:ln w="57240" cap="flat">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1" name="Title 1"/>
          <p:cNvSpPr>
            <a:spLocks noGrp="1"/>
          </p:cNvSpPr>
          <p:nvPr>
            <p:ph type="ctrTitle" hasCustomPrompt="1"/>
          </p:nvPr>
        </p:nvSpPr>
        <p:spPr>
          <a:xfrm>
            <a:off x="628650" y="5074920"/>
            <a:ext cx="7898130" cy="1201102"/>
          </a:xfrm>
          <a:prstGeom prst="rect">
            <a:avLst/>
          </a:prstGeom>
        </p:spPr>
        <p:txBody>
          <a:bodyPr anchor="b"/>
          <a:lstStyle>
            <a:lvl1pPr algn="l" hangingPunct="1">
              <a:lnSpc>
                <a:spcPct val="90000"/>
              </a:lnSpc>
              <a:defRPr sz="5400"/>
            </a:lvl1pPr>
          </a:lstStyle>
          <a:p>
            <a:pPr hangingPunct="1">
              <a:lnSpc>
                <a:spcPct val="90000"/>
              </a:lnSpc>
            </a:pPr>
            <a:r>
              <a:rPr lang="en-US" altLang="en-US" sz="2800" dirty="0" smtClean="0">
                <a:latin typeface="Calibri" charset="0"/>
              </a:rPr>
              <a:t>Objective ###.##  #%</a:t>
            </a:r>
            <a:br>
              <a:rPr lang="en-US" altLang="en-US" sz="2800" dirty="0" smtClean="0">
                <a:latin typeface="Calibri" charset="0"/>
              </a:rPr>
            </a:br>
            <a:r>
              <a:rPr lang="en-US" altLang="en-US" sz="2400" dirty="0" smtClean="0">
                <a:latin typeface="Calibri" charset="0"/>
              </a:rPr>
              <a:t>Objective Wording</a:t>
            </a:r>
            <a:endParaRPr lang="en-US" altLang="en-US" sz="2400" dirty="0">
              <a:latin typeface="Calibri" charset="0"/>
            </a:endParaRPr>
          </a:p>
        </p:txBody>
      </p:sp>
      <p:sp>
        <p:nvSpPr>
          <p:cNvPr id="15" name="Date Placeholder 14"/>
          <p:cNvSpPr>
            <a:spLocks noGrp="1"/>
          </p:cNvSpPr>
          <p:nvPr>
            <p:ph type="dt" sz="half" idx="10"/>
          </p:nvPr>
        </p:nvSpPr>
        <p:spPr/>
        <p:txBody>
          <a:bodyPr/>
          <a:lstStyle/>
          <a:p>
            <a:r>
              <a:rPr lang="en-US" altLang="en-US" dirty="0" smtClean="0"/>
              <a:t>© ExplorNet’s Centers for Quality Teaching and Learning</a:t>
            </a:r>
          </a:p>
        </p:txBody>
      </p:sp>
      <p:sp>
        <p:nvSpPr>
          <p:cNvPr id="16" name="Slide Number Placeholder 15"/>
          <p:cNvSpPr>
            <a:spLocks noGrp="1"/>
          </p:cNvSpPr>
          <p:nvPr>
            <p:ph type="sldNum" sz="quarter" idx="11"/>
          </p:nvPr>
        </p:nvSpPr>
        <p:spPr/>
        <p:txBody>
          <a:bodyPr/>
          <a:lstStyle/>
          <a:p>
            <a:fld id="{34967F93-F1B0-CE4E-BDAC-8426E2694DB2}" type="slidenum">
              <a:rPr lang="en-US" smtClean="0"/>
              <a:t>‹#›</a:t>
            </a:fld>
            <a:endParaRPr lang="en-US"/>
          </a:p>
        </p:txBody>
      </p:sp>
      <p:sp>
        <p:nvSpPr>
          <p:cNvPr id="18" name="Text Placeholder 17"/>
          <p:cNvSpPr>
            <a:spLocks noGrp="1"/>
          </p:cNvSpPr>
          <p:nvPr>
            <p:ph type="body" sz="quarter" idx="12" hasCustomPrompt="1"/>
          </p:nvPr>
        </p:nvSpPr>
        <p:spPr>
          <a:xfrm>
            <a:off x="628015" y="6423660"/>
            <a:ext cx="5156200" cy="296863"/>
          </a:xfrm>
        </p:spPr>
        <p:txBody>
          <a:bodyPr/>
          <a:lstStyle>
            <a:lvl1pPr marL="0" indent="0">
              <a:buNone/>
              <a:defRPr sz="1200"/>
            </a:lvl1pPr>
          </a:lstStyle>
          <a:p>
            <a:r>
              <a:rPr lang="en-US" altLang="en-US" dirty="0" smtClean="0"/>
              <a:t>© ExplorNet’s Centers for Quality Teaching and Learning</a:t>
            </a:r>
          </a:p>
          <a:p>
            <a:pPr lvl="4"/>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7239"/>
            <a:ext cx="9144000" cy="3139440"/>
          </a:xfrm>
          <a:prstGeom prst="rect">
            <a:avLst/>
          </a:prstGeom>
        </p:spPr>
      </p:pic>
      <p:pic>
        <p:nvPicPr>
          <p:cNvPr id="17" name="Picture 16"/>
          <p:cNvPicPr/>
          <p:nvPr userDrawn="1"/>
        </p:nvPicPr>
        <p:blipFill>
          <a:blip r:embed="rId3">
            <a:extLst>
              <a:ext uri="{28A0092B-C50C-407E-A947-70E740481C1C}">
                <a14:useLocalDpi xmlns:a14="http://schemas.microsoft.com/office/drawing/2010/main" val="0"/>
              </a:ext>
            </a:extLst>
          </a:blip>
          <a:stretch>
            <a:fillRect/>
          </a:stretch>
        </p:blipFill>
        <p:spPr>
          <a:xfrm>
            <a:off x="554228" y="353504"/>
            <a:ext cx="7419340" cy="1237552"/>
          </a:xfrm>
          <a:prstGeom prst="rect">
            <a:avLst/>
          </a:prstGeom>
        </p:spPr>
      </p:pic>
    </p:spTree>
    <p:extLst>
      <p:ext uri="{BB962C8B-B14F-4D97-AF65-F5344CB8AC3E}">
        <p14:creationId xmlns:p14="http://schemas.microsoft.com/office/powerpoint/2010/main" val="174927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18452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422701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73740-0AE5-794E-86C8-451EF8728995}"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671016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73740-0AE5-794E-86C8-451EF8728995}"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1342340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73740-0AE5-794E-86C8-451EF8728995}"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1403458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73740-0AE5-794E-86C8-451EF8728995}"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2111744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73740-0AE5-794E-86C8-451EF8728995}" type="datetimeFigureOut">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631140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73740-0AE5-794E-86C8-451EF8728995}" type="datetimeFigureOut">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11585837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73740-0AE5-794E-86C8-451EF8728995}" type="datetimeFigureOut">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1083228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73740-0AE5-794E-86C8-451EF8728995}"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160512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Placeholder 8"/>
          <p:cNvSpPr>
            <a:spLocks noGrp="1"/>
          </p:cNvSpPr>
          <p:nvPr>
            <p:ph type="title"/>
          </p:nvPr>
        </p:nvSpPr>
        <p:spPr>
          <a:xfrm>
            <a:off x="434340" y="731520"/>
            <a:ext cx="8275320"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kern="1200" dirty="0">
                <a:solidFill>
                  <a:schemeClr val="tx1"/>
                </a:solidFill>
                <a:latin typeface="+mj-lt"/>
                <a:ea typeface="+mj-ea"/>
                <a:cs typeface="+mj-cs"/>
              </a:defRPr>
            </a:lvl1pPr>
          </a:lstStyle>
          <a:p>
            <a:r>
              <a:rPr lang="en-US" smtClean="0"/>
              <a:t>Click to edit Master title style</a:t>
            </a:r>
            <a:endParaRPr lang="en-US" dirty="0"/>
          </a:p>
        </p:txBody>
      </p:sp>
      <p:sp>
        <p:nvSpPr>
          <p:cNvPr id="9" name="Line 6"/>
          <p:cNvSpPr>
            <a:spLocks noChangeShapeType="1"/>
          </p:cNvSpPr>
          <p:nvPr userDrawn="1"/>
        </p:nvSpPr>
        <p:spPr bwMode="auto">
          <a:xfrm>
            <a:off x="439738" y="1684020"/>
            <a:ext cx="8253412" cy="1588"/>
          </a:xfrm>
          <a:prstGeom prst="line">
            <a:avLst/>
          </a:prstGeom>
          <a:noFill/>
          <a:ln w="57240" cap="flat">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5" name="Text Placeholder 14"/>
          <p:cNvSpPr>
            <a:spLocks noGrp="1"/>
          </p:cNvSpPr>
          <p:nvPr>
            <p:ph type="body" sz="quarter" idx="10"/>
          </p:nvPr>
        </p:nvSpPr>
        <p:spPr>
          <a:xfrm>
            <a:off x="446088" y="1817371"/>
            <a:ext cx="8229600" cy="4343718"/>
          </a:xfrm>
        </p:spPr>
        <p:txBody>
          <a:bodyPr>
            <a:normAutofit/>
          </a:bodyPr>
          <a:lstStyle>
            <a:lvl1pPr marL="463550" indent="-463550">
              <a:buFont typeface="Wingdings" charset="2"/>
              <a:buChar char="q"/>
              <a:tabLst/>
              <a:defRPr sz="2800"/>
            </a:lvl1pPr>
            <a:lvl2pPr marL="917575" indent="-454025">
              <a:buFont typeface="AppleSymbols" charset="0"/>
              <a:buChar char="☐"/>
              <a:tabLst/>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18"/>
          <p:cNvSpPr>
            <a:spLocks noGrp="1"/>
          </p:cNvSpPr>
          <p:nvPr>
            <p:ph type="body" sz="quarter" idx="11" hasCustomPrompt="1"/>
          </p:nvPr>
        </p:nvSpPr>
        <p:spPr>
          <a:xfrm>
            <a:off x="423228" y="6390005"/>
            <a:ext cx="5154612" cy="330200"/>
          </a:xfrm>
        </p:spPr>
        <p:txBody>
          <a:bodyPr>
            <a:normAutofit/>
          </a:bodyPr>
          <a:lstStyle>
            <a:lvl1pPr marL="0" indent="0">
              <a:buFontTx/>
              <a:buNone/>
              <a:defRPr sz="1200"/>
            </a:lvl1pPr>
          </a:lstStyle>
          <a:p>
            <a:r>
              <a:rPr lang="en-US" altLang="en-US" dirty="0" smtClean="0"/>
              <a:t>© ExplorNet’s Centers for Quality Teaching and Learning</a:t>
            </a:r>
          </a:p>
        </p:txBody>
      </p:sp>
      <p:pic>
        <p:nvPicPr>
          <p:cNvPr id="12" name="Picture 11"/>
          <p:cNvPicPr/>
          <p:nvPr userDrawn="1"/>
        </p:nvPicPr>
        <p:blipFill>
          <a:blip r:embed="rId2">
            <a:extLst>
              <a:ext uri="{28A0092B-C50C-407E-A947-70E740481C1C}">
                <a14:useLocalDpi xmlns:a14="http://schemas.microsoft.com/office/drawing/2010/main" val="0"/>
              </a:ext>
            </a:extLst>
          </a:blip>
          <a:stretch>
            <a:fillRect/>
          </a:stretch>
        </p:blipFill>
        <p:spPr>
          <a:xfrm>
            <a:off x="481075" y="182880"/>
            <a:ext cx="4769455" cy="603504"/>
          </a:xfrm>
          <a:prstGeom prst="rect">
            <a:avLst/>
          </a:prstGeom>
        </p:spPr>
      </p:pic>
    </p:spTree>
    <p:extLst>
      <p:ext uri="{BB962C8B-B14F-4D97-AF65-F5344CB8AC3E}">
        <p14:creationId xmlns:p14="http://schemas.microsoft.com/office/powerpoint/2010/main" val="106715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73740-0AE5-794E-86C8-451EF8728995}"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712957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73740-0AE5-794E-86C8-451EF8728995}"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18729654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73740-0AE5-794E-86C8-451EF8728995}"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B38D8-718D-F843-8B38-1919F670C0ED}" type="slidenum">
              <a:rPr lang="en-US" smtClean="0"/>
              <a:t>‹#›</a:t>
            </a:fld>
            <a:endParaRPr lang="en-US"/>
          </a:p>
        </p:txBody>
      </p:sp>
    </p:spTree>
    <p:extLst>
      <p:ext uri="{BB962C8B-B14F-4D97-AF65-F5344CB8AC3E}">
        <p14:creationId xmlns:p14="http://schemas.microsoft.com/office/powerpoint/2010/main" val="111456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2118738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6359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157745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1632412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184573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84879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B955E44-AAA8-154B-87FC-1DF5E9C0D673}" type="datetimeFigureOut">
              <a:rPr lang="en-US" smtClean="0"/>
              <a:t>1/30/2017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4967F93-F1B0-CE4E-BDAC-8426E2694DB2}" type="slidenum">
              <a:rPr lang="en-US" smtClean="0"/>
              <a:t>‹#›</a:t>
            </a:fld>
            <a:endParaRPr lang="en-US"/>
          </a:p>
        </p:txBody>
      </p:sp>
    </p:spTree>
    <p:extLst>
      <p:ext uri="{BB962C8B-B14F-4D97-AF65-F5344CB8AC3E}">
        <p14:creationId xmlns:p14="http://schemas.microsoft.com/office/powerpoint/2010/main" val="213740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67F93-F1B0-CE4E-BDAC-8426E2694DB2}" type="slidenum">
              <a:rPr lang="en-US" smtClean="0"/>
              <a:t>‹#›</a:t>
            </a:fld>
            <a:endParaRPr lang="en-US"/>
          </a:p>
        </p:txBody>
      </p:sp>
      <p:sp>
        <p:nvSpPr>
          <p:cNvPr id="7" name="Date Placeholder 3"/>
          <p:cNvSpPr>
            <a:spLocks noGrp="1"/>
          </p:cNvSpPr>
          <p:nvPr>
            <p:ph type="dt" sz="half" idx="2"/>
          </p:nvPr>
        </p:nvSpPr>
        <p:spPr>
          <a:xfrm>
            <a:off x="628650" y="6356351"/>
            <a:ext cx="521208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US" altLang="en-US" dirty="0" smtClean="0"/>
              <a:t>© ExplorNet’s Centers for Quality Teaching and Learning</a:t>
            </a:r>
          </a:p>
        </p:txBody>
      </p:sp>
    </p:spTree>
    <p:extLst>
      <p:ext uri="{BB962C8B-B14F-4D97-AF65-F5344CB8AC3E}">
        <p14:creationId xmlns:p14="http://schemas.microsoft.com/office/powerpoint/2010/main" val="1366638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73740-0AE5-794E-86C8-451EF8728995}" type="datetimeFigureOut">
              <a:rPr lang="en-US" smtClean="0"/>
              <a:t>1/30/2017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B38D8-718D-F843-8B38-1919F670C0ED}" type="slidenum">
              <a:rPr lang="en-US" smtClean="0"/>
              <a:t>‹#›</a:t>
            </a:fld>
            <a:endParaRPr lang="en-US"/>
          </a:p>
        </p:txBody>
      </p:sp>
    </p:spTree>
    <p:extLst>
      <p:ext uri="{BB962C8B-B14F-4D97-AF65-F5344CB8AC3E}">
        <p14:creationId xmlns:p14="http://schemas.microsoft.com/office/powerpoint/2010/main" val="986065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sz="3200" dirty="0">
                <a:latin typeface="Calibri" charset="0"/>
              </a:rPr>
              <a:t>Adobe Visual Design</a:t>
            </a:r>
            <a:br>
              <a:rPr lang="en-US" altLang="en-US" sz="3200" dirty="0">
                <a:latin typeface="Calibri" charset="0"/>
              </a:rPr>
            </a:br>
            <a:r>
              <a:rPr lang="en-US" altLang="en-US" sz="2800" dirty="0" smtClean="0">
                <a:latin typeface="Calibri" charset="0"/>
              </a:rPr>
              <a:t>15.00 </a:t>
            </a:r>
            <a:r>
              <a:rPr lang="en-US" altLang="en-US" sz="2800" dirty="0">
                <a:latin typeface="Calibri" charset="0"/>
              </a:rPr>
              <a:t>Apply procedures to export publications 7%</a:t>
            </a:r>
            <a:endParaRPr lang="en-US" sz="2800" dirty="0">
              <a:latin typeface="Calibri" charset="0"/>
            </a:endParaRPr>
          </a:p>
        </p:txBody>
      </p:sp>
      <p:sp>
        <p:nvSpPr>
          <p:cNvPr id="3" name="Text Placeholder 2"/>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461575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InDesign Printing Options</a:t>
            </a:r>
            <a:endParaRPr lang="en-US" dirty="0"/>
          </a:p>
        </p:txBody>
      </p:sp>
      <p:sp>
        <p:nvSpPr>
          <p:cNvPr id="3" name="Text Placeholder 2"/>
          <p:cNvSpPr>
            <a:spLocks noGrp="1"/>
          </p:cNvSpPr>
          <p:nvPr>
            <p:ph type="body" sz="quarter" idx="10"/>
          </p:nvPr>
        </p:nvSpPr>
        <p:spPr/>
        <p:txBody>
          <a:bodyPr/>
          <a:lstStyle/>
          <a:p>
            <a:r>
              <a:rPr lang="en-US" dirty="0"/>
              <a:t>You can print all pages, even or odd pages only, a series of individual pages, or a contiguous </a:t>
            </a:r>
            <a:r>
              <a:rPr lang="en-US" dirty="0" smtClean="0"/>
              <a:t>range.</a:t>
            </a:r>
          </a:p>
          <a:p>
            <a:r>
              <a:rPr lang="en-US" dirty="0"/>
              <a:t>O</a:t>
            </a:r>
            <a:r>
              <a:rPr lang="en-US" dirty="0" smtClean="0"/>
              <a:t>ptions </a:t>
            </a:r>
            <a:r>
              <a:rPr lang="en-US" dirty="0"/>
              <a:t>for printing elements usually visible only </a:t>
            </a:r>
            <a:r>
              <a:rPr lang="en-US" dirty="0" smtClean="0"/>
              <a:t>on-screen such </a:t>
            </a:r>
            <a:r>
              <a:rPr lang="en-US" dirty="0"/>
              <a:t>as grids and </a:t>
            </a:r>
            <a:r>
              <a:rPr lang="en-US" dirty="0" smtClean="0"/>
              <a:t>guides.</a:t>
            </a:r>
          </a:p>
          <a:p>
            <a:r>
              <a:rPr lang="en-US" dirty="0"/>
              <a:t>Specify paper size and page </a:t>
            </a:r>
            <a:r>
              <a:rPr lang="en-US" dirty="0" smtClean="0"/>
              <a:t>orientation.</a:t>
            </a:r>
            <a:endParaRPr lang="en-US" dirty="0"/>
          </a:p>
          <a:p>
            <a:r>
              <a:rPr lang="en-US" dirty="0" smtClean="0"/>
              <a:t>Preview documents.</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5114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Portable Document Format (PDF) </a:t>
            </a:r>
          </a:p>
        </p:txBody>
      </p:sp>
      <p:sp>
        <p:nvSpPr>
          <p:cNvPr id="3" name="Text Placeholder 2"/>
          <p:cNvSpPr>
            <a:spLocks noGrp="1"/>
          </p:cNvSpPr>
          <p:nvPr>
            <p:ph type="body" sz="quarter" idx="10"/>
          </p:nvPr>
        </p:nvSpPr>
        <p:spPr/>
        <p:txBody>
          <a:bodyPr/>
          <a:lstStyle/>
          <a:p>
            <a:r>
              <a:rPr lang="en-US" dirty="0"/>
              <a:t>A</a:t>
            </a:r>
            <a:r>
              <a:rPr lang="en-US" dirty="0" smtClean="0"/>
              <a:t> </a:t>
            </a:r>
            <a:r>
              <a:rPr lang="en-US" dirty="0"/>
              <a:t>universal file format that preserves the fonts, images, and layout of source documents created on a wide range of applications and </a:t>
            </a:r>
            <a:r>
              <a:rPr lang="en-US" dirty="0" smtClean="0"/>
              <a:t>platforms.</a:t>
            </a:r>
          </a:p>
          <a:p>
            <a:pPr lvl="1"/>
            <a:r>
              <a:rPr lang="en-US" dirty="0" smtClean="0"/>
              <a:t>Anyone</a:t>
            </a:r>
            <a:r>
              <a:rPr lang="en-US" dirty="0"/>
              <a:t>, anywhere can open a PDF. All you need is the free Adobe Reader software</a:t>
            </a:r>
            <a:r>
              <a:rPr lang="en-US" dirty="0" smtClean="0"/>
              <a:t>.</a:t>
            </a:r>
          </a:p>
          <a:p>
            <a:pPr lvl="1"/>
            <a:r>
              <a:rPr lang="en-US" dirty="0"/>
              <a:t>PDFs are compact and fully </a:t>
            </a:r>
            <a:r>
              <a:rPr lang="en-US" dirty="0" smtClean="0"/>
              <a:t>searchable.</a:t>
            </a:r>
          </a:p>
          <a:p>
            <a:pPr lvl="1"/>
            <a:r>
              <a:rPr lang="en-US" dirty="0" smtClean="0"/>
              <a:t>Can </a:t>
            </a:r>
            <a:r>
              <a:rPr lang="en-US" dirty="0"/>
              <a:t>preserve navigation elements such as table of contents and index entries, and interactivity features such as hyperlinks, bookmarks, media clips, and buttons</a:t>
            </a:r>
            <a:endParaRPr lang="en-US" dirty="0" smtClean="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38773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 as PDF</a:t>
            </a:r>
            <a:endParaRPr lang="en-US" dirty="0"/>
          </a:p>
        </p:txBody>
      </p:sp>
      <p:sp>
        <p:nvSpPr>
          <p:cNvPr id="3" name="Text Placeholder 2"/>
          <p:cNvSpPr>
            <a:spLocks noGrp="1"/>
          </p:cNvSpPr>
          <p:nvPr>
            <p:ph type="body" sz="quarter" idx="10"/>
          </p:nvPr>
        </p:nvSpPr>
        <p:spPr/>
        <p:txBody>
          <a:bodyPr/>
          <a:lstStyle/>
          <a:p>
            <a:r>
              <a:rPr lang="en-US" dirty="0" smtClean="0"/>
              <a:t>You </a:t>
            </a:r>
            <a:r>
              <a:rPr lang="en-US" dirty="0"/>
              <a:t>can export a document, a book, or selected documents in a book as a single PDF </a:t>
            </a:r>
            <a:r>
              <a:rPr lang="en-US" dirty="0" smtClean="0"/>
              <a:t>file.</a:t>
            </a:r>
          </a:p>
          <a:p>
            <a:r>
              <a:rPr lang="en-US" dirty="0"/>
              <a:t>When you export an InDesign file to PDF, you can preserve navigation elements such as table of contents and index </a:t>
            </a:r>
            <a:r>
              <a:rPr lang="en-US" dirty="0" smtClean="0"/>
              <a:t>entries.</a:t>
            </a:r>
            <a:endParaRPr lang="en-US" dirty="0"/>
          </a:p>
          <a:p>
            <a:pPr lvl="1"/>
            <a:r>
              <a:rPr lang="en-US" dirty="0" smtClean="0"/>
              <a:t>Choose File/Export</a:t>
            </a:r>
          </a:p>
          <a:p>
            <a:pPr lvl="1"/>
            <a:r>
              <a:rPr lang="en-US" dirty="0" smtClean="0"/>
              <a:t>Select PDF in the Save As Type or Format option</a:t>
            </a:r>
          </a:p>
          <a:p>
            <a:pPr lvl="1"/>
            <a:r>
              <a:rPr lang="en-US" dirty="0" smtClean="0"/>
              <a:t>Choose appropriate options</a:t>
            </a:r>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4261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Documents</a:t>
            </a:r>
            <a:endParaRPr lang="en-US" dirty="0"/>
          </a:p>
        </p:txBody>
      </p:sp>
      <p:sp>
        <p:nvSpPr>
          <p:cNvPr id="3" name="Text Placeholder 2"/>
          <p:cNvSpPr>
            <a:spLocks noGrp="1"/>
          </p:cNvSpPr>
          <p:nvPr>
            <p:ph type="body" sz="quarter" idx="10"/>
          </p:nvPr>
        </p:nvSpPr>
        <p:spPr/>
        <p:txBody>
          <a:bodyPr/>
          <a:lstStyle/>
          <a:p>
            <a:r>
              <a:rPr lang="en-US" dirty="0"/>
              <a:t>Creating interactive documents, presentations, and prototypes in InDesign gives designers the control over format and typography they demand, in the application with which they’re most familiar, but with enhancements like slide shows, button navigation, video, live hyperlinks, and </a:t>
            </a:r>
            <a:r>
              <a:rPr lang="en-US" dirty="0" smtClean="0"/>
              <a:t>more.</a:t>
            </a:r>
          </a:p>
          <a:p>
            <a:r>
              <a:rPr lang="en-US" dirty="0" smtClean="0"/>
              <a:t>Can be exported as an interactive PDF.</a:t>
            </a:r>
            <a:endParaRPr lang="en-US" dirty="0"/>
          </a:p>
          <a:p>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092369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Features</a:t>
            </a:r>
            <a:endParaRPr lang="en-US" dirty="0"/>
          </a:p>
        </p:txBody>
      </p:sp>
      <p:sp>
        <p:nvSpPr>
          <p:cNvPr id="3" name="Text Placeholder 2"/>
          <p:cNvSpPr>
            <a:spLocks noGrp="1"/>
          </p:cNvSpPr>
          <p:nvPr>
            <p:ph type="body" sz="quarter" idx="10"/>
          </p:nvPr>
        </p:nvSpPr>
        <p:spPr/>
        <p:txBody>
          <a:bodyPr/>
          <a:lstStyle/>
          <a:p>
            <a:r>
              <a:rPr lang="en-US" dirty="0"/>
              <a:t>Animate objects using built-in animation presets and your own customized </a:t>
            </a:r>
            <a:r>
              <a:rPr lang="en-US" dirty="0" smtClean="0"/>
              <a:t>settings.</a:t>
            </a:r>
            <a:endParaRPr lang="en-US" dirty="0"/>
          </a:p>
          <a:p>
            <a:r>
              <a:rPr lang="en-US" dirty="0"/>
              <a:t>Modify or create motion </a:t>
            </a:r>
            <a:r>
              <a:rPr lang="en-US" dirty="0" smtClean="0"/>
              <a:t>paths. </a:t>
            </a:r>
            <a:endParaRPr lang="en-US" dirty="0"/>
          </a:p>
          <a:p>
            <a:r>
              <a:rPr lang="en-US" dirty="0" smtClean="0"/>
              <a:t>Build </a:t>
            </a:r>
            <a:r>
              <a:rPr lang="en-US" dirty="0"/>
              <a:t>slide shows or change a frame’s content using multistate </a:t>
            </a:r>
            <a:r>
              <a:rPr lang="en-US" dirty="0" smtClean="0"/>
              <a:t>objects.</a:t>
            </a:r>
            <a:endParaRPr lang="en-US" dirty="0"/>
          </a:p>
          <a:p>
            <a:r>
              <a:rPr lang="en-US" dirty="0"/>
              <a:t>Create buttons with normal, rollover, and click </a:t>
            </a:r>
            <a:r>
              <a:rPr lang="en-US" dirty="0" smtClean="0"/>
              <a:t>appearances.</a:t>
            </a:r>
          </a:p>
          <a:p>
            <a:r>
              <a:rPr lang="en-US" dirty="0"/>
              <a:t>Establish page transitions when the user proceeds from spread to </a:t>
            </a:r>
            <a:r>
              <a:rPr lang="en-US" dirty="0" smtClean="0"/>
              <a:t>spread.</a:t>
            </a:r>
            <a:endParaRPr lang="en-US" dirty="0"/>
          </a:p>
          <a:p>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6783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Features</a:t>
            </a:r>
            <a:endParaRPr lang="en-US" dirty="0"/>
          </a:p>
        </p:txBody>
      </p:sp>
      <p:sp>
        <p:nvSpPr>
          <p:cNvPr id="3" name="Text Placeholder 2"/>
          <p:cNvSpPr>
            <a:spLocks noGrp="1"/>
          </p:cNvSpPr>
          <p:nvPr>
            <p:ph type="body" sz="quarter" idx="10"/>
          </p:nvPr>
        </p:nvSpPr>
        <p:spPr/>
        <p:txBody>
          <a:bodyPr/>
          <a:lstStyle/>
          <a:p>
            <a:r>
              <a:rPr lang="en-US" dirty="0" smtClean="0"/>
              <a:t>Import </a:t>
            </a:r>
            <a:r>
              <a:rPr lang="en-US" dirty="0"/>
              <a:t>and preview rich media files including FLV video and MP3 audio, among other </a:t>
            </a:r>
            <a:r>
              <a:rPr lang="en-US" dirty="0" smtClean="0"/>
              <a:t>formats.</a:t>
            </a:r>
            <a:endParaRPr lang="en-US" dirty="0"/>
          </a:p>
          <a:p>
            <a:r>
              <a:rPr lang="en-US" dirty="0"/>
              <a:t>Assign actions to buttons that provide document navigation; play/pause/stop an animation, sound, or video; launch an external web page in the user’s browser; and more </a:t>
            </a:r>
            <a:r>
              <a:rPr lang="en-US" dirty="0" smtClean="0"/>
              <a:t>.</a:t>
            </a:r>
            <a:endParaRPr lang="en-US" dirty="0"/>
          </a:p>
          <a:p>
            <a:r>
              <a:rPr lang="en-US" dirty="0" smtClean="0"/>
              <a:t>Preview </a:t>
            </a:r>
            <a:r>
              <a:rPr lang="en-US" dirty="0"/>
              <a:t>all interactivity and rich media before exporting or </a:t>
            </a:r>
            <a:r>
              <a:rPr lang="en-US" dirty="0" smtClean="0"/>
              <a:t>publishing.</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2812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06E8116E-A0A6-194E-8D1C-5687C1BBBCD7}" vid="{C9A900AE-FFCF-2D47-B7B9-CB8D4612136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06E8116E-A0A6-194E-8D1C-5687C1BBBCD7}" vid="{612F2995-356A-4340-9C5F-3474325B938C}"/>
    </a:ext>
  </a:extLst>
</a:theme>
</file>

<file path=docProps/app.xml><?xml version="1.0" encoding="utf-8"?>
<Properties xmlns="http://schemas.openxmlformats.org/officeDocument/2006/extended-properties" xmlns:vt="http://schemas.openxmlformats.org/officeDocument/2006/docPropsVTypes">
  <Template>Digital Media I PowerPoint Template</Template>
  <TotalTime>408</TotalTime>
  <Words>373</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AppleSymbols</vt:lpstr>
      <vt:lpstr>Arial</vt:lpstr>
      <vt:lpstr>Calibri</vt:lpstr>
      <vt:lpstr>Calibri Light</vt:lpstr>
      <vt:lpstr>Wingdings</vt:lpstr>
      <vt:lpstr>Office Theme</vt:lpstr>
      <vt:lpstr>Custom Design</vt:lpstr>
      <vt:lpstr>Adobe Visual Design 15.00 Apply procedures to export publications 7%</vt:lpstr>
      <vt:lpstr>InDesign Printing Options</vt:lpstr>
      <vt:lpstr>Portable Document Format (PDF) </vt:lpstr>
      <vt:lpstr>Export as PDF</vt:lpstr>
      <vt:lpstr>Interactive Documents</vt:lpstr>
      <vt:lpstr>Interactive Features</vt:lpstr>
      <vt:lpstr>Interactive Features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  #% Objective Wording</dc:title>
  <dc:creator>Microsoft Office User</dc:creator>
  <cp:lastModifiedBy>Stiles, Natasha (CAM)</cp:lastModifiedBy>
  <cp:revision>34</cp:revision>
  <dcterms:created xsi:type="dcterms:W3CDTF">2016-04-26T14:56:30Z</dcterms:created>
  <dcterms:modified xsi:type="dcterms:W3CDTF">2017-01-30T19:13:55Z</dcterms:modified>
</cp:coreProperties>
</file>