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9" r:id="rId12"/>
    <p:sldId id="261" r:id="rId13"/>
    <p:sldId id="267" r:id="rId14"/>
    <p:sldId id="268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8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Design</a:t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3.00 </a:t>
            </a:r>
            <a:r>
              <a:rPr lang="en-US" altLang="en-US" sz="2800" dirty="0">
                <a:latin typeface="Calibri" charset="0"/>
              </a:rPr>
              <a:t>Understanding Adobe </a:t>
            </a:r>
            <a:r>
              <a:rPr lang="en-US" altLang="en-US" sz="2800" dirty="0" smtClean="0">
                <a:latin typeface="Calibri" charset="0"/>
              </a:rPr>
              <a:t>Photoshop (8%)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Order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default, a new image is stacked to the front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stacking order can be changed by moving the layer in the Layers Panel.</a:t>
            </a:r>
          </a:p>
          <a:p>
            <a:r>
              <a:rPr lang="en-US" dirty="0" smtClean="0"/>
              <a:t>Or by using Arrange and:</a:t>
            </a:r>
          </a:p>
          <a:p>
            <a:pPr lvl="1"/>
            <a:r>
              <a:rPr lang="en-US" dirty="0" smtClean="0"/>
              <a:t>Send to Back</a:t>
            </a:r>
          </a:p>
          <a:p>
            <a:pPr lvl="1"/>
            <a:r>
              <a:rPr lang="en-US" dirty="0" smtClean="0"/>
              <a:t>Send Backward</a:t>
            </a:r>
          </a:p>
          <a:p>
            <a:pPr lvl="1"/>
            <a:r>
              <a:rPr lang="en-US" dirty="0" smtClean="0"/>
              <a:t>Send to Front</a:t>
            </a:r>
          </a:p>
          <a:p>
            <a:pPr lvl="1"/>
            <a:r>
              <a:rPr lang="en-US" dirty="0" smtClean="0"/>
              <a:t>Send Forward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r="2671"/>
          <a:stretch/>
        </p:blipFill>
        <p:spPr>
          <a:xfrm>
            <a:off x="5675497" y="2871787"/>
            <a:ext cx="2492953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1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Manipulation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Destructive vs. Non-Destructive </a:t>
            </a:r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Destructive editing changes the original photo in a way that cannot be reversed after saving and closing; non-destructive editing makes changes to the original photo that can always be reversed. </a:t>
            </a:r>
          </a:p>
          <a:p>
            <a:r>
              <a:rPr lang="en-US" dirty="0" smtClean="0"/>
              <a:t>Retouching</a:t>
            </a:r>
            <a:endParaRPr lang="en-US" dirty="0"/>
          </a:p>
          <a:p>
            <a:pPr lvl="1"/>
            <a:r>
              <a:rPr lang="en-US" dirty="0" smtClean="0"/>
              <a:t>Removing </a:t>
            </a:r>
            <a:r>
              <a:rPr lang="en-US" dirty="0"/>
              <a:t>unwanted elements and/or blemishes from a photo to enhance the visual </a:t>
            </a:r>
            <a:r>
              <a:rPr lang="en-US" dirty="0" smtClean="0"/>
              <a:t>quality.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1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Manipulation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Adjusting Levels</a:t>
            </a:r>
          </a:p>
          <a:p>
            <a:pPr lvl="1"/>
            <a:r>
              <a:rPr lang="en-US" dirty="0" smtClean="0"/>
              <a:t>Changing </a:t>
            </a:r>
            <a:r>
              <a:rPr lang="en-US" dirty="0"/>
              <a:t>highlights, shadows, and mid-tones of a </a:t>
            </a:r>
            <a:r>
              <a:rPr lang="en-US" dirty="0" smtClean="0"/>
              <a:t>photo.</a:t>
            </a:r>
            <a:endParaRPr lang="en-US" dirty="0"/>
          </a:p>
          <a:p>
            <a:r>
              <a:rPr lang="en-US" dirty="0"/>
              <a:t>Exposure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light in a photo; under-exposed is not enough light, while over-exposed is too much </a:t>
            </a:r>
            <a:r>
              <a:rPr lang="en-US" dirty="0" smtClean="0"/>
              <a:t>light.</a:t>
            </a:r>
            <a:endParaRPr lang="en-US" dirty="0"/>
          </a:p>
          <a:p>
            <a:r>
              <a:rPr lang="en-US" dirty="0"/>
              <a:t> Sharpness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property of a photo that describes the clarity of </a:t>
            </a:r>
            <a:r>
              <a:rPr lang="en-US" dirty="0" smtClean="0"/>
              <a:t>detail.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Manipulation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separation between the darkest areas of a photo and the brightest areas; adding contrast causes a photo to look more </a:t>
            </a:r>
            <a:r>
              <a:rPr lang="en-US" dirty="0" smtClean="0"/>
              <a:t>defined.</a:t>
            </a:r>
          </a:p>
          <a:p>
            <a:r>
              <a:rPr lang="en-US" dirty="0"/>
              <a:t>Smart Object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onverting </a:t>
            </a:r>
            <a:r>
              <a:rPr lang="en-US" dirty="0"/>
              <a:t>a photo or graphic to a smart object allows it to be scaled, rotated, or warped without losing the original </a:t>
            </a:r>
            <a:r>
              <a:rPr lang="en-US" dirty="0" smtClean="0"/>
              <a:t>quality.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9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Color Correction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djusting the color values of a graphic to make them appear more realistic or to meet the desired effect (ex: red eye correction or changing tint).</a:t>
            </a:r>
          </a:p>
          <a:p>
            <a:r>
              <a:rPr lang="en-US" dirty="0" smtClean="0"/>
              <a:t>Color </a:t>
            </a:r>
            <a:r>
              <a:rPr lang="en-US" dirty="0"/>
              <a:t>Profile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pre-determined subset of specific colors assigned to an image; preset for devices like scanners, digital cameras, monitors, and printers so that the color of an image remains true from source to </a:t>
            </a:r>
            <a:r>
              <a:rPr lang="en-US" dirty="0" smtClean="0"/>
              <a:t>destination.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2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/>
              <a:t>Gamut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range of colors that is defined by the color profile; when working within a given color profile, color choices are selected from the </a:t>
            </a:r>
            <a:r>
              <a:rPr lang="en-US" dirty="0" smtClean="0"/>
              <a:t>gamut.</a:t>
            </a:r>
          </a:p>
          <a:p>
            <a:r>
              <a:rPr lang="en-US" dirty="0"/>
              <a:t>Dithering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particular output device (monitor, web page, etc.) cannot display colors within the assigned color profile, a process called dithering peppers in pixels of similar colors to replace the colors that cannot be </a:t>
            </a:r>
            <a:r>
              <a:rPr lang="en-US" dirty="0" smtClean="0"/>
              <a:t>displayed.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PhotoShop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1789744"/>
            <a:ext cx="5403850" cy="46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 in </a:t>
            </a:r>
            <a:r>
              <a:rPr lang="en-US" dirty="0" err="1" smtClean="0"/>
              <a:t>PhotoShop</a:t>
            </a:r>
            <a:r>
              <a:rPr lang="en-US" dirty="0" smtClean="0"/>
              <a:t> Workspace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Options Bar Control Panel</a:t>
            </a:r>
          </a:p>
          <a:p>
            <a:r>
              <a:rPr lang="en-US" dirty="0" smtClean="0"/>
              <a:t>Document Panel</a:t>
            </a:r>
          </a:p>
          <a:p>
            <a:r>
              <a:rPr lang="en-US" dirty="0" smtClean="0"/>
              <a:t>Tools Panel</a:t>
            </a:r>
          </a:p>
          <a:p>
            <a:r>
              <a:rPr lang="en-US" dirty="0" smtClean="0"/>
              <a:t>History Panel</a:t>
            </a:r>
          </a:p>
          <a:p>
            <a:r>
              <a:rPr lang="en-US" dirty="0" smtClean="0"/>
              <a:t>Color Panel</a:t>
            </a:r>
          </a:p>
          <a:p>
            <a:r>
              <a:rPr lang="en-US" dirty="0" smtClean="0"/>
              <a:t>Layers Panel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Bar Control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1662" cy="434371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options for the </a:t>
            </a:r>
            <a:r>
              <a:rPr lang="en-US" dirty="0" smtClean="0"/>
              <a:t>currently </a:t>
            </a:r>
            <a:r>
              <a:rPr lang="en-US" dirty="0"/>
              <a:t>selected </a:t>
            </a:r>
            <a:r>
              <a:rPr lang="en-US" dirty="0" smtClean="0"/>
              <a:t>tool.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0"/>
            <a:ext cx="91440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100"/>
            <a:ext cx="9144000" cy="436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6550" y="3771900"/>
            <a:ext cx="35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Options Bar with Type tool selected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1750" y="5238750"/>
            <a:ext cx="423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Options Bar </a:t>
            </a:r>
            <a:r>
              <a:rPr lang="en-US" smtClean="0"/>
              <a:t>with Paint Bucket </a:t>
            </a:r>
            <a:r>
              <a:rPr lang="en-US" dirty="0" smtClean="0"/>
              <a:t>tool selected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457200" y="3524250"/>
            <a:ext cx="2419350" cy="4323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04800" y="5105400"/>
            <a:ext cx="2247900" cy="3561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7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3992562" cy="434371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the file you’re working </a:t>
            </a:r>
            <a:r>
              <a:rPr lang="en-US" dirty="0" smtClean="0"/>
              <a:t>on.</a:t>
            </a:r>
          </a:p>
          <a:p>
            <a:r>
              <a:rPr lang="en-US" dirty="0" smtClean="0"/>
              <a:t>Multiple graphic files can be opened and worked on.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4"/>
          <a:stretch/>
        </p:blipFill>
        <p:spPr>
          <a:xfrm>
            <a:off x="4540250" y="1827844"/>
            <a:ext cx="4165600" cy="46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364162" cy="434371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ontains </a:t>
            </a:r>
            <a:r>
              <a:rPr lang="en-US" dirty="0"/>
              <a:t>tools for creating and editing images, artwork, page </a:t>
            </a:r>
            <a:r>
              <a:rPr lang="en-US" dirty="0" smtClean="0"/>
              <a:t>elements.</a:t>
            </a:r>
          </a:p>
          <a:p>
            <a:r>
              <a:rPr lang="en-US" dirty="0" smtClean="0"/>
              <a:t>Related </a:t>
            </a:r>
            <a:r>
              <a:rPr lang="en-US" dirty="0"/>
              <a:t>tools are </a:t>
            </a:r>
            <a:r>
              <a:rPr lang="en-US" dirty="0" smtClean="0"/>
              <a:t>grouped together.</a:t>
            </a:r>
          </a:p>
          <a:p>
            <a:r>
              <a:rPr lang="en-US" dirty="0"/>
              <a:t>A small triangle at the lower right of the tool icon signals the presence of hidden tools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37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697412" cy="4343718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time you apply a change to an image, the new state of that image is added to the panel.</a:t>
            </a:r>
          </a:p>
          <a:p>
            <a:r>
              <a:rPr lang="en-US" dirty="0" smtClean="0"/>
              <a:t>Jump </a:t>
            </a:r>
            <a:r>
              <a:rPr lang="en-US" dirty="0"/>
              <a:t>to any recent state of the image created during the current working session. 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1879600"/>
            <a:ext cx="29337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659312" cy="434371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the color values for the current foreground and background </a:t>
            </a:r>
            <a:r>
              <a:rPr lang="en-US" dirty="0" smtClean="0"/>
              <a:t>colors.</a:t>
            </a:r>
          </a:p>
          <a:p>
            <a:r>
              <a:rPr lang="en-US" dirty="0"/>
              <a:t>Using the </a:t>
            </a:r>
            <a:r>
              <a:rPr lang="en-US" dirty="0" smtClean="0"/>
              <a:t>sliders, </a:t>
            </a:r>
            <a:r>
              <a:rPr lang="en-US" dirty="0"/>
              <a:t>you can edit the foreground and background colors using different color </a:t>
            </a:r>
            <a:r>
              <a:rPr lang="en-US" dirty="0" smtClean="0"/>
              <a:t>models.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1892300"/>
            <a:ext cx="30861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4887912" cy="4343718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ists </a:t>
            </a:r>
            <a:r>
              <a:rPr lang="en-US" dirty="0"/>
              <a:t>all layers, layer groups, and layer effects in an image.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use </a:t>
            </a:r>
            <a:r>
              <a:rPr lang="en-US" dirty="0" smtClean="0"/>
              <a:t>to </a:t>
            </a:r>
            <a:r>
              <a:rPr lang="en-US" dirty="0"/>
              <a:t>show and hide layers, create new layers, and work with groups of </a:t>
            </a:r>
            <a:r>
              <a:rPr lang="en-US" dirty="0" smtClean="0"/>
              <a:t>layers.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2" t="63571"/>
          <a:stretch/>
        </p:blipFill>
        <p:spPr>
          <a:xfrm>
            <a:off x="5448300" y="1943100"/>
            <a:ext cx="327284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8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257</TotalTime>
  <Words>567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3.00 Understanding Adobe Photoshop (8%)</vt:lpstr>
      <vt:lpstr>PhotoShop Interface</vt:lpstr>
      <vt:lpstr>Panels in PhotoShop Workspace</vt:lpstr>
      <vt:lpstr>Options Bar Control Panel</vt:lpstr>
      <vt:lpstr>Document Panel</vt:lpstr>
      <vt:lpstr>Tools Panel</vt:lpstr>
      <vt:lpstr>History Panel</vt:lpstr>
      <vt:lpstr>Color Panel</vt:lpstr>
      <vt:lpstr>Layers Panel</vt:lpstr>
      <vt:lpstr>Stacking Order</vt:lpstr>
      <vt:lpstr>Photo Manipulation Terms</vt:lpstr>
      <vt:lpstr>Photo Manipulation Terms</vt:lpstr>
      <vt:lpstr>Photo Manipulation Terms</vt:lpstr>
      <vt:lpstr>Color Terms</vt:lpstr>
      <vt:lpstr>Color Terms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18</cp:revision>
  <dcterms:created xsi:type="dcterms:W3CDTF">2016-04-26T14:56:30Z</dcterms:created>
  <dcterms:modified xsi:type="dcterms:W3CDTF">2017-01-13T17:37:35Z</dcterms:modified>
</cp:coreProperties>
</file>